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6"/>
  </p:notesMasterIdLst>
  <p:sldIdLst>
    <p:sldId id="256" r:id="rId2"/>
    <p:sldId id="257" r:id="rId3"/>
    <p:sldId id="258" r:id="rId4"/>
    <p:sldId id="269" r:id="rId5"/>
    <p:sldId id="262" r:id="rId6"/>
    <p:sldId id="270" r:id="rId7"/>
    <p:sldId id="271" r:id="rId8"/>
    <p:sldId id="272" r:id="rId9"/>
    <p:sldId id="273" r:id="rId10"/>
    <p:sldId id="274" r:id="rId11"/>
    <p:sldId id="275" r:id="rId12"/>
    <p:sldId id="276" r:id="rId13"/>
    <p:sldId id="279"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3"/>
    <p:restoredTop sz="80184"/>
  </p:normalViewPr>
  <p:slideViewPr>
    <p:cSldViewPr snapToGrid="0" snapToObjects="1">
      <p:cViewPr varScale="1">
        <p:scale>
          <a:sx n="89" d="100"/>
          <a:sy n="89" d="100"/>
        </p:scale>
        <p:origin x="12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CE93F-E6F5-2842-B0A3-E5C4946B07FE}" type="datetimeFigureOut">
              <a:rPr lang="en-US" smtClean="0"/>
              <a:t>10/2/18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EEB391-F9B8-CE48-9A0B-3E1E223B7707}" type="slidenum">
              <a:rPr lang="en-US" smtClean="0"/>
              <a:t>‹#›</a:t>
            </a:fld>
            <a:endParaRPr lang="en-US"/>
          </a:p>
        </p:txBody>
      </p:sp>
    </p:spTree>
    <p:extLst>
      <p:ext uri="{BB962C8B-B14F-4D97-AF65-F5344CB8AC3E}">
        <p14:creationId xmlns:p14="http://schemas.microsoft.com/office/powerpoint/2010/main" val="962086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I’m going to talk about how NDN nodes running over IP discover each other when multicast is not available and a tool we can use to automate that process</a:t>
            </a:r>
          </a:p>
          <a:p>
            <a:endParaRPr lang="en-US" dirty="0"/>
          </a:p>
          <a:p>
            <a:endParaRPr lang="en-US" dirty="0"/>
          </a:p>
        </p:txBody>
      </p:sp>
      <p:sp>
        <p:nvSpPr>
          <p:cNvPr id="4" name="Slide Number Placeholder 3"/>
          <p:cNvSpPr>
            <a:spLocks noGrp="1"/>
          </p:cNvSpPr>
          <p:nvPr>
            <p:ph type="sldNum" sz="quarter" idx="10"/>
          </p:nvPr>
        </p:nvSpPr>
        <p:spPr/>
        <p:txBody>
          <a:bodyPr/>
          <a:lstStyle/>
          <a:p>
            <a:fld id="{40EEB391-F9B8-CE48-9A0B-3E1E223B7707}" type="slidenum">
              <a:rPr lang="en-US" smtClean="0"/>
              <a:t>0</a:t>
            </a:fld>
            <a:endParaRPr lang="en-US"/>
          </a:p>
        </p:txBody>
      </p:sp>
    </p:spTree>
    <p:extLst>
      <p:ext uri="{BB962C8B-B14F-4D97-AF65-F5344CB8AC3E}">
        <p14:creationId xmlns:p14="http://schemas.microsoft.com/office/powerpoint/2010/main" val="412613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 status: we’re running RV application on a server at UCLA and we’ve tested with a few nodes, but we would like to test on some actual networks that restrict multicast. Still finishing up details, like getting the prefix list from the RIB and signing the message between nodes and RV</a:t>
            </a:r>
          </a:p>
          <a:p>
            <a:endParaRPr lang="en-US" dirty="0"/>
          </a:p>
          <a:p>
            <a:endParaRPr lang="en-US" dirty="0"/>
          </a:p>
        </p:txBody>
      </p:sp>
      <p:sp>
        <p:nvSpPr>
          <p:cNvPr id="4" name="Slide Number Placeholder 3"/>
          <p:cNvSpPr>
            <a:spLocks noGrp="1"/>
          </p:cNvSpPr>
          <p:nvPr>
            <p:ph type="sldNum" sz="quarter" idx="10"/>
          </p:nvPr>
        </p:nvSpPr>
        <p:spPr/>
        <p:txBody>
          <a:bodyPr/>
          <a:lstStyle/>
          <a:p>
            <a:fld id="{40EEB391-F9B8-CE48-9A0B-3E1E223B7707}" type="slidenum">
              <a:rPr lang="en-US" smtClean="0"/>
              <a:t>12</a:t>
            </a:fld>
            <a:endParaRPr lang="en-US"/>
          </a:p>
        </p:txBody>
      </p:sp>
    </p:spTree>
    <p:extLst>
      <p:ext uri="{BB962C8B-B14F-4D97-AF65-F5344CB8AC3E}">
        <p14:creationId xmlns:p14="http://schemas.microsoft.com/office/powerpoint/2010/main" val="3974562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Backing up -&gt; benefits of NDN, but for large-scale deployment it needs to be both beneficial and easy to use. </a:t>
            </a:r>
          </a:p>
          <a:p>
            <a:endParaRPr lang="en-US" dirty="0"/>
          </a:p>
          <a:p>
            <a:r>
              <a:rPr lang="en-US" dirty="0"/>
              <a:t>Easy to use  = no manual config. Plug n play, nodes learn about each other, NDN can run anywhere</a:t>
            </a:r>
          </a:p>
          <a:p>
            <a:endParaRPr lang="en-US" dirty="0"/>
          </a:p>
          <a:p>
            <a:r>
              <a:rPr lang="en-US" dirty="0"/>
              <a:t>Not the case in all networks, so we’ll talk about</a:t>
            </a:r>
          </a:p>
          <a:p>
            <a:endParaRPr lang="en-US" dirty="0"/>
          </a:p>
          <a:p>
            <a:pPr marL="228600" indent="-228600">
              <a:buAutoNum type="arabicParenR"/>
            </a:pPr>
            <a:r>
              <a:rPr lang="en-US" dirty="0"/>
              <a:t>Circumstances (and what that configuration looks like and why we’re trying to get rid of it)</a:t>
            </a:r>
          </a:p>
          <a:p>
            <a:pPr marL="228600" indent="-228600">
              <a:buAutoNum type="arabicParenR"/>
            </a:pPr>
            <a:endParaRPr lang="en-US" dirty="0"/>
          </a:p>
          <a:p>
            <a:pPr marL="228600" indent="-228600">
              <a:buAutoNum type="arabicParenR"/>
            </a:pPr>
            <a:r>
              <a:rPr lang="en-US" dirty="0"/>
              <a:t>The service we built (are still building) to automate this process</a:t>
            </a:r>
          </a:p>
          <a:p>
            <a:pPr marL="228600" indent="-228600">
              <a:buAutoNum type="arabicParenR"/>
            </a:pPr>
            <a:endParaRPr lang="en-US" dirty="0"/>
          </a:p>
          <a:p>
            <a:pPr marL="228600" indent="-228600">
              <a:buAutoNum type="arabicParenR"/>
            </a:pPr>
            <a:r>
              <a:rPr lang="en-US" dirty="0"/>
              <a:t>How we can expand the idea to solve more connectivity issues</a:t>
            </a:r>
          </a:p>
        </p:txBody>
      </p:sp>
      <p:sp>
        <p:nvSpPr>
          <p:cNvPr id="4" name="Slide Number Placeholder 3"/>
          <p:cNvSpPr>
            <a:spLocks noGrp="1"/>
          </p:cNvSpPr>
          <p:nvPr>
            <p:ph type="sldNum" sz="quarter" idx="10"/>
          </p:nvPr>
        </p:nvSpPr>
        <p:spPr/>
        <p:txBody>
          <a:bodyPr/>
          <a:lstStyle/>
          <a:p>
            <a:fld id="{40EEB391-F9B8-CE48-9A0B-3E1E223B7707}" type="slidenum">
              <a:rPr lang="en-US" smtClean="0"/>
              <a:t>1</a:t>
            </a:fld>
            <a:endParaRPr lang="en-US"/>
          </a:p>
        </p:txBody>
      </p:sp>
    </p:spTree>
    <p:extLst>
      <p:ext uri="{BB962C8B-B14F-4D97-AF65-F5344CB8AC3E}">
        <p14:creationId xmlns:p14="http://schemas.microsoft.com/office/powerpoint/2010/main" val="41006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some background, the development of this tool came from a few real application examples, including a building management app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Trying to connect a repo to several sensors around a building and had to manually configure each sensor, which is cumbersome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problem came down to this: NDN nodes running over 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We’ve talked about NDN as an overlay over IP -&gt; important scenario, partly because it’s necessary to coexist with current infrastructure and partly because there are situations when in theory, NDN should be able to run over Layer 2 but it’s not feasible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Lack of access to low-level network APIs by common platforms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Absence of a standard cross-platform API to use network interfaces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Language restrictions imposed by platforms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Normally, in these situations, we should be able to use IP multicast (send discovery Interest and learn about the surrounding nodes and establish NDN connectivity that 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sometimes, network operators … (common, airport). Sometimes unicast too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Instead, anyone running the app has to manually achieve NDN connectivity by adding the IP addresses and routes for each device. We call these IP tunnels. This process is cumbersome because of network reconfiguration and addition/removal of nodes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We’ll start by looking at the situation where multicast is restricted but unicast isn’t, so if nodes have each other’s IP address, they can build IP tunnels and send Interest/Data packets through them</a:t>
            </a:r>
          </a:p>
          <a:p>
            <a:endParaRPr lang="en-US" dirty="0"/>
          </a:p>
        </p:txBody>
      </p:sp>
      <p:sp>
        <p:nvSpPr>
          <p:cNvPr id="4" name="Slide Number Placeholder 3"/>
          <p:cNvSpPr>
            <a:spLocks noGrp="1"/>
          </p:cNvSpPr>
          <p:nvPr>
            <p:ph type="sldNum" sz="quarter" idx="10"/>
          </p:nvPr>
        </p:nvSpPr>
        <p:spPr/>
        <p:txBody>
          <a:bodyPr/>
          <a:lstStyle/>
          <a:p>
            <a:fld id="{40EEB391-F9B8-CE48-9A0B-3E1E223B7707}" type="slidenum">
              <a:rPr lang="en-US" smtClean="0"/>
              <a:t>2</a:t>
            </a:fld>
            <a:endParaRPr lang="en-US"/>
          </a:p>
        </p:txBody>
      </p:sp>
    </p:spTree>
    <p:extLst>
      <p:ext uri="{BB962C8B-B14F-4D97-AF65-F5344CB8AC3E}">
        <p14:creationId xmlns:p14="http://schemas.microsoft.com/office/powerpoint/2010/main" val="1480135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automate this process, we developed the NDN Neighbor Discovery service</a:t>
            </a:r>
          </a:p>
          <a:p>
            <a:r>
              <a:rPr lang="en-US" sz="1200" kern="1200" dirty="0">
                <a:solidFill>
                  <a:schemeClr val="tx1"/>
                </a:solidFill>
                <a:effectLst/>
                <a:latin typeface="+mn-lt"/>
                <a:ea typeface="+mn-ea"/>
                <a:cs typeface="+mn-cs"/>
              </a:rPr>
              <a:t>    - uses a rendezvous strategy to help nodes in such networks to learn about each other and automatically establish NDN connectivity. </a:t>
            </a:r>
          </a:p>
          <a:p>
            <a:r>
              <a:rPr lang="en-US" sz="1200" kern="1200" dirty="0">
                <a:solidFill>
                  <a:schemeClr val="tx1"/>
                </a:solidFill>
                <a:effectLst/>
                <a:latin typeface="+mn-lt"/>
                <a:ea typeface="+mn-ea"/>
                <a:cs typeface="+mn-cs"/>
              </a:rPr>
              <a:t>We start by focusing on nodes within a local network, but we’ll discuss expanding that when we talk about future work</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basic idea at a high level is this:</a:t>
            </a:r>
          </a:p>
        </p:txBody>
      </p:sp>
      <p:sp>
        <p:nvSpPr>
          <p:cNvPr id="4" name="Slide Number Placeholder 3"/>
          <p:cNvSpPr>
            <a:spLocks noGrp="1"/>
          </p:cNvSpPr>
          <p:nvPr>
            <p:ph type="sldNum" sz="quarter" idx="10"/>
          </p:nvPr>
        </p:nvSpPr>
        <p:spPr/>
        <p:txBody>
          <a:bodyPr/>
          <a:lstStyle/>
          <a:p>
            <a:fld id="{40EEB391-F9B8-CE48-9A0B-3E1E223B7707}" type="slidenum">
              <a:rPr lang="en-US" smtClean="0"/>
              <a:t>3</a:t>
            </a:fld>
            <a:endParaRPr lang="en-US"/>
          </a:p>
        </p:txBody>
      </p:sp>
    </p:spTree>
    <p:extLst>
      <p:ext uri="{BB962C8B-B14F-4D97-AF65-F5344CB8AC3E}">
        <p14:creationId xmlns:p14="http://schemas.microsoft.com/office/powerpoint/2010/main" val="162905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have the client application running at each node – we’ll call this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-app. We have the rendezvous server (RV), and we have the Neighbor Discovery Protocol which governs the communication between </a:t>
            </a:r>
            <a:r>
              <a:rPr lang="en-US" sz="1200" kern="1200" dirty="0" err="1">
                <a:solidFill>
                  <a:schemeClr val="tx1"/>
                </a:solidFill>
                <a:effectLst/>
                <a:latin typeface="+mn-lt"/>
                <a:ea typeface="+mn-ea"/>
                <a:cs typeface="+mn-cs"/>
              </a:rPr>
              <a:t>nd</a:t>
            </a:r>
            <a:r>
              <a:rPr lang="en-US" sz="1200" kern="1200" dirty="0">
                <a:solidFill>
                  <a:schemeClr val="tx1"/>
                </a:solidFill>
                <a:effectLst/>
                <a:latin typeface="+mn-lt"/>
                <a:ea typeface="+mn-ea"/>
                <a:cs typeface="+mn-cs"/>
              </a:rPr>
              <a:t>-app and RV. </a:t>
            </a:r>
            <a:endParaRPr lang="en-US" dirty="0"/>
          </a:p>
        </p:txBody>
      </p:sp>
      <p:sp>
        <p:nvSpPr>
          <p:cNvPr id="4" name="Slide Number Placeholder 3"/>
          <p:cNvSpPr>
            <a:spLocks noGrp="1"/>
          </p:cNvSpPr>
          <p:nvPr>
            <p:ph type="sldNum" sz="quarter" idx="10"/>
          </p:nvPr>
        </p:nvSpPr>
        <p:spPr/>
        <p:txBody>
          <a:bodyPr/>
          <a:lstStyle/>
          <a:p>
            <a:fld id="{40EEB391-F9B8-CE48-9A0B-3E1E223B7707}" type="slidenum">
              <a:rPr lang="en-US" smtClean="0"/>
              <a:t>4</a:t>
            </a:fld>
            <a:endParaRPr lang="en-US"/>
          </a:p>
        </p:txBody>
      </p:sp>
    </p:spTree>
    <p:extLst>
      <p:ext uri="{BB962C8B-B14F-4D97-AF65-F5344CB8AC3E}">
        <p14:creationId xmlns:p14="http://schemas.microsoft.com/office/powerpoint/2010/main" val="2803032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there’s already a mapping, replace it</a:t>
            </a:r>
          </a:p>
        </p:txBody>
      </p:sp>
      <p:sp>
        <p:nvSpPr>
          <p:cNvPr id="4" name="Slide Number Placeholder 3"/>
          <p:cNvSpPr>
            <a:spLocks noGrp="1"/>
          </p:cNvSpPr>
          <p:nvPr>
            <p:ph type="sldNum" sz="quarter" idx="10"/>
          </p:nvPr>
        </p:nvSpPr>
        <p:spPr/>
        <p:txBody>
          <a:bodyPr/>
          <a:lstStyle/>
          <a:p>
            <a:fld id="{40EEB391-F9B8-CE48-9A0B-3E1E223B7707}" type="slidenum">
              <a:rPr lang="en-US" smtClean="0"/>
              <a:t>6</a:t>
            </a:fld>
            <a:endParaRPr lang="en-US"/>
          </a:p>
        </p:txBody>
      </p:sp>
    </p:spTree>
    <p:extLst>
      <p:ext uri="{BB962C8B-B14F-4D97-AF65-F5344CB8AC3E}">
        <p14:creationId xmlns:p14="http://schemas.microsoft.com/office/powerpoint/2010/main" val="3502848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Nd-app at each node receives this message and forms IP tunnels to the others, establishing NDN connectivity</a:t>
            </a:r>
          </a:p>
          <a:p>
            <a:r>
              <a:rPr lang="en-US" dirty="0"/>
              <a:t>Add faces to each other node and adds routes for the prefixes in the FIB</a:t>
            </a:r>
          </a:p>
        </p:txBody>
      </p:sp>
      <p:sp>
        <p:nvSpPr>
          <p:cNvPr id="4" name="Slide Number Placeholder 3"/>
          <p:cNvSpPr>
            <a:spLocks noGrp="1"/>
          </p:cNvSpPr>
          <p:nvPr>
            <p:ph type="sldNum" sz="quarter" idx="10"/>
          </p:nvPr>
        </p:nvSpPr>
        <p:spPr/>
        <p:txBody>
          <a:bodyPr/>
          <a:lstStyle/>
          <a:p>
            <a:fld id="{40EEB391-F9B8-CE48-9A0B-3E1E223B7707}" type="slidenum">
              <a:rPr lang="en-US" smtClean="0"/>
              <a:t>8</a:t>
            </a:fld>
            <a:endParaRPr lang="en-US"/>
          </a:p>
        </p:txBody>
      </p:sp>
    </p:spTree>
    <p:extLst>
      <p:ext uri="{BB962C8B-B14F-4D97-AF65-F5344CB8AC3E}">
        <p14:creationId xmlns:p14="http://schemas.microsoft.com/office/powerpoint/2010/main" val="225241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issue that came up was that if we go back to our building management example, </a:t>
            </a:r>
          </a:p>
          <a:p>
            <a:endParaRPr lang="en-US" dirty="0"/>
          </a:p>
          <a:p>
            <a:r>
              <a:rPr lang="en-US" dirty="0"/>
              <a:t>Sensor 1 would add FIB entries for central repo as well as sensors 2 – 100</a:t>
            </a:r>
          </a:p>
          <a:p>
            <a:endParaRPr lang="en-US" dirty="0"/>
          </a:p>
          <a:p>
            <a:r>
              <a:rPr lang="en-US" dirty="0"/>
              <a:t>To optimize there, we have applications send prefixes that they want to learn about to </a:t>
            </a:r>
            <a:r>
              <a:rPr lang="en-US" dirty="0" err="1"/>
              <a:t>nd</a:t>
            </a:r>
            <a:r>
              <a:rPr lang="en-US" dirty="0"/>
              <a:t>-app through a parameterized Interest. Interest name would be predefined </a:t>
            </a:r>
          </a:p>
          <a:p>
            <a:endParaRPr lang="en-US" dirty="0"/>
          </a:p>
          <a:p>
            <a:r>
              <a:rPr lang="en-US" dirty="0"/>
              <a:t>Sensor might only add repo or might not even add anything if it’s only a producer</a:t>
            </a:r>
          </a:p>
        </p:txBody>
      </p:sp>
      <p:sp>
        <p:nvSpPr>
          <p:cNvPr id="4" name="Slide Number Placeholder 3"/>
          <p:cNvSpPr>
            <a:spLocks noGrp="1"/>
          </p:cNvSpPr>
          <p:nvPr>
            <p:ph type="sldNum" sz="quarter" idx="10"/>
          </p:nvPr>
        </p:nvSpPr>
        <p:spPr/>
        <p:txBody>
          <a:bodyPr/>
          <a:lstStyle/>
          <a:p>
            <a:fld id="{40EEB391-F9B8-CE48-9A0B-3E1E223B7707}" type="slidenum">
              <a:rPr lang="en-US" smtClean="0"/>
              <a:t>9</a:t>
            </a:fld>
            <a:endParaRPr lang="en-US"/>
          </a:p>
        </p:txBody>
      </p:sp>
    </p:spTree>
    <p:extLst>
      <p:ext uri="{BB962C8B-B14F-4D97-AF65-F5344CB8AC3E}">
        <p14:creationId xmlns:p14="http://schemas.microsoft.com/office/powerpoint/2010/main" val="4187515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last slide, we said that nodes periodically send UDP messages to RV. </a:t>
            </a:r>
          </a:p>
          <a:p>
            <a:endParaRPr lang="en-US" dirty="0"/>
          </a:p>
          <a:p>
            <a:r>
              <a:rPr lang="en-US" dirty="0"/>
              <a:t>In deciding what periodically means, we looked at various time intervals</a:t>
            </a:r>
          </a:p>
          <a:p>
            <a:endParaRPr lang="en-US" dirty="0"/>
          </a:p>
          <a:p>
            <a:r>
              <a:rPr lang="en-US" dirty="0"/>
              <a:t>The other part of evaluation is packet size, which is a work in progress so we’ll talk about it in Future Work</a:t>
            </a:r>
          </a:p>
        </p:txBody>
      </p:sp>
      <p:sp>
        <p:nvSpPr>
          <p:cNvPr id="4" name="Slide Number Placeholder 3"/>
          <p:cNvSpPr>
            <a:spLocks noGrp="1"/>
          </p:cNvSpPr>
          <p:nvPr>
            <p:ph type="sldNum" sz="quarter" idx="10"/>
          </p:nvPr>
        </p:nvSpPr>
        <p:spPr/>
        <p:txBody>
          <a:bodyPr/>
          <a:lstStyle/>
          <a:p>
            <a:fld id="{40EEB391-F9B8-CE48-9A0B-3E1E223B7707}" type="slidenum">
              <a:rPr lang="en-US" smtClean="0"/>
              <a:t>11</a:t>
            </a:fld>
            <a:endParaRPr lang="en-US"/>
          </a:p>
        </p:txBody>
      </p:sp>
    </p:spTree>
    <p:extLst>
      <p:ext uri="{BB962C8B-B14F-4D97-AF65-F5344CB8AC3E}">
        <p14:creationId xmlns:p14="http://schemas.microsoft.com/office/powerpoint/2010/main" val="938805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7CCD-F2AE-3742-AFAD-99CD64AB82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BB69BA-DB49-C94D-B1C1-12F819285C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F4A4E3-C528-CB49-AC0F-B286BAB95386}"/>
              </a:ext>
            </a:extLst>
          </p:cNvPr>
          <p:cNvSpPr>
            <a:spLocks noGrp="1"/>
          </p:cNvSpPr>
          <p:nvPr>
            <p:ph type="dt" sz="half" idx="10"/>
          </p:nvPr>
        </p:nvSpPr>
        <p:spPr/>
        <p:txBody>
          <a:bodyPr/>
          <a:lstStyle/>
          <a:p>
            <a:fld id="{764D42C8-E2FC-3242-A8D1-EB2D0525FDD2}" type="datetime1">
              <a:rPr lang="en-US" smtClean="0"/>
              <a:t>10/2/18</a:t>
            </a:fld>
            <a:endParaRPr lang="en-US"/>
          </a:p>
        </p:txBody>
      </p:sp>
      <p:sp>
        <p:nvSpPr>
          <p:cNvPr id="5" name="Footer Placeholder 4">
            <a:extLst>
              <a:ext uri="{FF2B5EF4-FFF2-40B4-BE49-F238E27FC236}">
                <a16:creationId xmlns:a16="http://schemas.microsoft.com/office/drawing/2014/main" id="{C5C8CE77-0557-BA48-B8CE-DE14EB15E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4F7724-874E-F04F-BAB3-E98E82E95E18}"/>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3694372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B8E0-1CA3-2640-95FF-D4DF632C13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9BE147-961A-F343-9BE8-D0CAEF7FCE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37942-D3A4-3041-B728-3E097E15041B}"/>
              </a:ext>
            </a:extLst>
          </p:cNvPr>
          <p:cNvSpPr>
            <a:spLocks noGrp="1"/>
          </p:cNvSpPr>
          <p:nvPr>
            <p:ph type="dt" sz="half" idx="10"/>
          </p:nvPr>
        </p:nvSpPr>
        <p:spPr/>
        <p:txBody>
          <a:bodyPr/>
          <a:lstStyle/>
          <a:p>
            <a:fld id="{0168A55D-5561-D649-A563-B841FCFD4016}" type="datetime1">
              <a:rPr lang="en-US" smtClean="0"/>
              <a:t>10/2/18</a:t>
            </a:fld>
            <a:endParaRPr lang="en-US"/>
          </a:p>
        </p:txBody>
      </p:sp>
      <p:sp>
        <p:nvSpPr>
          <p:cNvPr id="5" name="Footer Placeholder 4">
            <a:extLst>
              <a:ext uri="{FF2B5EF4-FFF2-40B4-BE49-F238E27FC236}">
                <a16:creationId xmlns:a16="http://schemas.microsoft.com/office/drawing/2014/main" id="{F4C94AA3-91AC-D149-9E84-08214F29C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CD11C-4233-014E-9173-6B9D45AE5170}"/>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205420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0AF712-E3F3-1647-B832-F0A864A416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3F3E97-E9E2-E64F-84F8-202ED90905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B400F-D50C-BD4F-8A1A-A4107147ADE4}"/>
              </a:ext>
            </a:extLst>
          </p:cNvPr>
          <p:cNvSpPr>
            <a:spLocks noGrp="1"/>
          </p:cNvSpPr>
          <p:nvPr>
            <p:ph type="dt" sz="half" idx="10"/>
          </p:nvPr>
        </p:nvSpPr>
        <p:spPr/>
        <p:txBody>
          <a:bodyPr/>
          <a:lstStyle/>
          <a:p>
            <a:fld id="{5925285E-C9DB-3D45-98B6-64BCEB85D648}" type="datetime1">
              <a:rPr lang="en-US" smtClean="0"/>
              <a:t>10/2/18</a:t>
            </a:fld>
            <a:endParaRPr lang="en-US"/>
          </a:p>
        </p:txBody>
      </p:sp>
      <p:sp>
        <p:nvSpPr>
          <p:cNvPr id="5" name="Footer Placeholder 4">
            <a:extLst>
              <a:ext uri="{FF2B5EF4-FFF2-40B4-BE49-F238E27FC236}">
                <a16:creationId xmlns:a16="http://schemas.microsoft.com/office/drawing/2014/main" id="{F9279050-F026-D442-9643-7E5D76DEDF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891B45-375C-6646-BE91-C7B0041DF021}"/>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313563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76227-1802-B143-AE2E-5A56383612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7744F2-8087-AF48-AB68-437B5B8384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0BE430-8842-0B48-8DFC-3E852399543D}"/>
              </a:ext>
            </a:extLst>
          </p:cNvPr>
          <p:cNvSpPr>
            <a:spLocks noGrp="1"/>
          </p:cNvSpPr>
          <p:nvPr>
            <p:ph type="dt" sz="half" idx="10"/>
          </p:nvPr>
        </p:nvSpPr>
        <p:spPr/>
        <p:txBody>
          <a:bodyPr/>
          <a:lstStyle/>
          <a:p>
            <a:fld id="{482A527D-F74E-1248-B445-74A5D970BEB2}" type="datetime1">
              <a:rPr lang="en-US" smtClean="0"/>
              <a:t>10/2/18</a:t>
            </a:fld>
            <a:endParaRPr lang="en-US"/>
          </a:p>
        </p:txBody>
      </p:sp>
      <p:sp>
        <p:nvSpPr>
          <p:cNvPr id="5" name="Footer Placeholder 4">
            <a:extLst>
              <a:ext uri="{FF2B5EF4-FFF2-40B4-BE49-F238E27FC236}">
                <a16:creationId xmlns:a16="http://schemas.microsoft.com/office/drawing/2014/main" id="{69371092-E5E7-554F-93BB-D0D59D0636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582DB-B396-AA46-8E1E-5E5D8C74F554}"/>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1484502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D308C-7741-4941-A5A2-75C368257E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A807AC-DA1A-AB44-897E-40EA5FF4B5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AF674CB-C836-224C-A1B2-E02626DE6ECA}"/>
              </a:ext>
            </a:extLst>
          </p:cNvPr>
          <p:cNvSpPr>
            <a:spLocks noGrp="1"/>
          </p:cNvSpPr>
          <p:nvPr>
            <p:ph type="dt" sz="half" idx="10"/>
          </p:nvPr>
        </p:nvSpPr>
        <p:spPr/>
        <p:txBody>
          <a:bodyPr/>
          <a:lstStyle/>
          <a:p>
            <a:fld id="{B7F6EAD3-33AB-0748-8BBB-04F10A83BD5A}" type="datetime1">
              <a:rPr lang="en-US" smtClean="0"/>
              <a:t>10/2/18</a:t>
            </a:fld>
            <a:endParaRPr lang="en-US"/>
          </a:p>
        </p:txBody>
      </p:sp>
      <p:sp>
        <p:nvSpPr>
          <p:cNvPr id="5" name="Footer Placeholder 4">
            <a:extLst>
              <a:ext uri="{FF2B5EF4-FFF2-40B4-BE49-F238E27FC236}">
                <a16:creationId xmlns:a16="http://schemas.microsoft.com/office/drawing/2014/main" id="{B85DECC7-E155-2C4B-9DCF-4C2C3D7CC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1BA0B-BD70-5A40-BD31-7F681C026AFD}"/>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2444445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DBB4-181C-234F-A28C-A2F4C0DCCE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4766B2-DCAE-1B4B-BB19-575BA2C1D4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176A53-036D-F64E-BD61-C453F1C781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A69403-03FC-AD4D-AE55-216FE81B5B0E}"/>
              </a:ext>
            </a:extLst>
          </p:cNvPr>
          <p:cNvSpPr>
            <a:spLocks noGrp="1"/>
          </p:cNvSpPr>
          <p:nvPr>
            <p:ph type="dt" sz="half" idx="10"/>
          </p:nvPr>
        </p:nvSpPr>
        <p:spPr/>
        <p:txBody>
          <a:bodyPr/>
          <a:lstStyle/>
          <a:p>
            <a:fld id="{FB92FCCB-9B53-8F44-A51C-C26E3BD84FAC}" type="datetime1">
              <a:rPr lang="en-US" smtClean="0"/>
              <a:t>10/2/18</a:t>
            </a:fld>
            <a:endParaRPr lang="en-US"/>
          </a:p>
        </p:txBody>
      </p:sp>
      <p:sp>
        <p:nvSpPr>
          <p:cNvPr id="6" name="Footer Placeholder 5">
            <a:extLst>
              <a:ext uri="{FF2B5EF4-FFF2-40B4-BE49-F238E27FC236}">
                <a16:creationId xmlns:a16="http://schemas.microsoft.com/office/drawing/2014/main" id="{01CA9178-C03A-364E-8D6B-6814D07D1D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ED2BD7-B0A4-AF44-9085-C64B0A012DE3}"/>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50508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65AF1-183A-B145-9578-F3931AA849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7E5308-ED8F-BD44-88AD-8BA8225E6A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532BB2B-71E9-8445-8FFB-E13BCFB744F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28FE87-7F06-584A-85CE-7046C6B378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83C228-9FF7-EE48-A1CA-4EC4E487B1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9E43A9-62AB-544D-B6F3-F070F2F2397B}"/>
              </a:ext>
            </a:extLst>
          </p:cNvPr>
          <p:cNvSpPr>
            <a:spLocks noGrp="1"/>
          </p:cNvSpPr>
          <p:nvPr>
            <p:ph type="dt" sz="half" idx="10"/>
          </p:nvPr>
        </p:nvSpPr>
        <p:spPr/>
        <p:txBody>
          <a:bodyPr/>
          <a:lstStyle/>
          <a:p>
            <a:fld id="{20FFEAE0-2DA9-DB4E-B44C-D86D90F7A943}" type="datetime1">
              <a:rPr lang="en-US" smtClean="0"/>
              <a:t>10/2/18</a:t>
            </a:fld>
            <a:endParaRPr lang="en-US"/>
          </a:p>
        </p:txBody>
      </p:sp>
      <p:sp>
        <p:nvSpPr>
          <p:cNvPr id="8" name="Footer Placeholder 7">
            <a:extLst>
              <a:ext uri="{FF2B5EF4-FFF2-40B4-BE49-F238E27FC236}">
                <a16:creationId xmlns:a16="http://schemas.microsoft.com/office/drawing/2014/main" id="{C760A057-CCEF-8D44-934C-6D0E4571B2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CEDE51-28BF-3B41-8434-5F4D57778262}"/>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5273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3922-652F-D24D-9128-58B77D7C81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E27E93-62A7-2049-99CE-1E83615752A0}"/>
              </a:ext>
            </a:extLst>
          </p:cNvPr>
          <p:cNvSpPr>
            <a:spLocks noGrp="1"/>
          </p:cNvSpPr>
          <p:nvPr>
            <p:ph type="dt" sz="half" idx="10"/>
          </p:nvPr>
        </p:nvSpPr>
        <p:spPr/>
        <p:txBody>
          <a:bodyPr/>
          <a:lstStyle/>
          <a:p>
            <a:fld id="{301A1FE7-E5AF-134D-9765-CD49FAF14AD1}" type="datetime1">
              <a:rPr lang="en-US" smtClean="0"/>
              <a:t>10/2/18</a:t>
            </a:fld>
            <a:endParaRPr lang="en-US"/>
          </a:p>
        </p:txBody>
      </p:sp>
      <p:sp>
        <p:nvSpPr>
          <p:cNvPr id="4" name="Footer Placeholder 3">
            <a:extLst>
              <a:ext uri="{FF2B5EF4-FFF2-40B4-BE49-F238E27FC236}">
                <a16:creationId xmlns:a16="http://schemas.microsoft.com/office/drawing/2014/main" id="{EA89922D-BB0C-0040-9670-9FD962D4C6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808B99-2295-9B45-8294-DAC254E9992C}"/>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392821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15B2A8-699C-E147-9D93-1CF44F76FB2A}"/>
              </a:ext>
            </a:extLst>
          </p:cNvPr>
          <p:cNvSpPr>
            <a:spLocks noGrp="1"/>
          </p:cNvSpPr>
          <p:nvPr>
            <p:ph type="dt" sz="half" idx="10"/>
          </p:nvPr>
        </p:nvSpPr>
        <p:spPr/>
        <p:txBody>
          <a:bodyPr/>
          <a:lstStyle/>
          <a:p>
            <a:fld id="{7359C90B-EE66-E341-837D-CD812F56388D}" type="datetime1">
              <a:rPr lang="en-US" smtClean="0"/>
              <a:t>10/2/18</a:t>
            </a:fld>
            <a:endParaRPr lang="en-US"/>
          </a:p>
        </p:txBody>
      </p:sp>
      <p:sp>
        <p:nvSpPr>
          <p:cNvPr id="3" name="Footer Placeholder 2">
            <a:extLst>
              <a:ext uri="{FF2B5EF4-FFF2-40B4-BE49-F238E27FC236}">
                <a16:creationId xmlns:a16="http://schemas.microsoft.com/office/drawing/2014/main" id="{9CB5B584-12FC-6445-8014-9906D80F7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2935E3-D6EE-C442-8BF9-FE28186C3B0F}"/>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254972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2C04B-7FD4-DF48-99C2-CBBA53A51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AA5E24-F9D2-964E-BECB-9CD56CEE6B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E0D21E-ECDB-0447-B64D-CD48A41F07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B60CB8-1488-C042-9E08-80FB38311684}"/>
              </a:ext>
            </a:extLst>
          </p:cNvPr>
          <p:cNvSpPr>
            <a:spLocks noGrp="1"/>
          </p:cNvSpPr>
          <p:nvPr>
            <p:ph type="dt" sz="half" idx="10"/>
          </p:nvPr>
        </p:nvSpPr>
        <p:spPr/>
        <p:txBody>
          <a:bodyPr/>
          <a:lstStyle/>
          <a:p>
            <a:fld id="{10E2A4D3-523E-AB4E-8A59-8F5EF7F356A3}" type="datetime1">
              <a:rPr lang="en-US" smtClean="0"/>
              <a:t>10/2/18</a:t>
            </a:fld>
            <a:endParaRPr lang="en-US"/>
          </a:p>
        </p:txBody>
      </p:sp>
      <p:sp>
        <p:nvSpPr>
          <p:cNvPr id="6" name="Footer Placeholder 5">
            <a:extLst>
              <a:ext uri="{FF2B5EF4-FFF2-40B4-BE49-F238E27FC236}">
                <a16:creationId xmlns:a16="http://schemas.microsoft.com/office/drawing/2014/main" id="{20F331C1-F1DC-ED4E-8144-BFDC25A5A2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2F52E-CAD0-4E4B-B9C0-FE9E51BEEE14}"/>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357706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F147-C7BE-9141-B4B7-52AA1ABB4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65DFEA-EAF3-CC4B-9F06-7E8522D895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37FBBA-47CE-914B-ADFE-E000512CD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D277AF-F3D9-8B48-A267-7DC30C373FEA}"/>
              </a:ext>
            </a:extLst>
          </p:cNvPr>
          <p:cNvSpPr>
            <a:spLocks noGrp="1"/>
          </p:cNvSpPr>
          <p:nvPr>
            <p:ph type="dt" sz="half" idx="10"/>
          </p:nvPr>
        </p:nvSpPr>
        <p:spPr/>
        <p:txBody>
          <a:bodyPr/>
          <a:lstStyle/>
          <a:p>
            <a:fld id="{409DD5F0-41AB-4C4C-965D-25AB96C3B897}" type="datetime1">
              <a:rPr lang="en-US" smtClean="0"/>
              <a:t>10/2/18</a:t>
            </a:fld>
            <a:endParaRPr lang="en-US"/>
          </a:p>
        </p:txBody>
      </p:sp>
      <p:sp>
        <p:nvSpPr>
          <p:cNvPr id="6" name="Footer Placeholder 5">
            <a:extLst>
              <a:ext uri="{FF2B5EF4-FFF2-40B4-BE49-F238E27FC236}">
                <a16:creationId xmlns:a16="http://schemas.microsoft.com/office/drawing/2014/main" id="{C2D05025-2E95-584D-A5A7-F358A86427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EF722F-53F8-D043-9F2A-7F251C562B88}"/>
              </a:ext>
            </a:extLst>
          </p:cNvPr>
          <p:cNvSpPr>
            <a:spLocks noGrp="1"/>
          </p:cNvSpPr>
          <p:nvPr>
            <p:ph type="sldNum" sz="quarter" idx="12"/>
          </p:nvPr>
        </p:nvSpPr>
        <p:spPr/>
        <p:txBody>
          <a:bodyPr/>
          <a:lstStyle/>
          <a:p>
            <a:fld id="{FF492443-73B4-CE4E-B701-ED5D505E43D8}" type="slidenum">
              <a:rPr lang="en-US" smtClean="0"/>
              <a:t>‹#›</a:t>
            </a:fld>
            <a:endParaRPr lang="en-US"/>
          </a:p>
        </p:txBody>
      </p:sp>
    </p:spTree>
    <p:extLst>
      <p:ext uri="{BB962C8B-B14F-4D97-AF65-F5344CB8AC3E}">
        <p14:creationId xmlns:p14="http://schemas.microsoft.com/office/powerpoint/2010/main" val="133814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ADA941-7FBA-9641-989A-D3A543EF69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849C70-6EB5-6644-81F2-EA9F2EE85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D44F42-5229-5C47-BA1D-24E8F8335C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1DD86-6146-BC4E-9011-01614E99B3A6}" type="datetime1">
              <a:rPr lang="en-US" smtClean="0"/>
              <a:t>10/2/18</a:t>
            </a:fld>
            <a:endParaRPr lang="en-US"/>
          </a:p>
        </p:txBody>
      </p:sp>
      <p:sp>
        <p:nvSpPr>
          <p:cNvPr id="5" name="Footer Placeholder 4">
            <a:extLst>
              <a:ext uri="{FF2B5EF4-FFF2-40B4-BE49-F238E27FC236}">
                <a16:creationId xmlns:a16="http://schemas.microsoft.com/office/drawing/2014/main" id="{1207A4C3-ACB9-6243-BAD5-49F7AFE39F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02E30B-8EAA-2743-90D0-51BF83E7BE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92443-73B4-CE4E-B701-ED5D505E43D8}" type="slidenum">
              <a:rPr lang="en-US" smtClean="0"/>
              <a:t>‹#›</a:t>
            </a:fld>
            <a:endParaRPr lang="en-US"/>
          </a:p>
        </p:txBody>
      </p:sp>
    </p:spTree>
    <p:extLst>
      <p:ext uri="{BB962C8B-B14F-4D97-AF65-F5344CB8AC3E}">
        <p14:creationId xmlns:p14="http://schemas.microsoft.com/office/powerpoint/2010/main" val="2703343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998D-2B30-214F-A9FD-5406FFCDC58F}"/>
              </a:ext>
            </a:extLst>
          </p:cNvPr>
          <p:cNvSpPr>
            <a:spLocks noGrp="1"/>
          </p:cNvSpPr>
          <p:nvPr>
            <p:ph type="ctrTitle"/>
          </p:nvPr>
        </p:nvSpPr>
        <p:spPr/>
        <p:txBody>
          <a:bodyPr>
            <a:normAutofit fontScale="90000"/>
          </a:bodyPr>
          <a:lstStyle/>
          <a:p>
            <a:r>
              <a:rPr lang="en-US" dirty="0"/>
              <a:t>Automated Neighbor Discovery to Run NDN Anywhere</a:t>
            </a:r>
          </a:p>
        </p:txBody>
      </p:sp>
      <p:sp>
        <p:nvSpPr>
          <p:cNvPr id="3" name="Subtitle 2">
            <a:extLst>
              <a:ext uri="{FF2B5EF4-FFF2-40B4-BE49-F238E27FC236}">
                <a16:creationId xmlns:a16="http://schemas.microsoft.com/office/drawing/2014/main" id="{469EC08F-4376-B84D-A65C-0A4A5F6E350A}"/>
              </a:ext>
            </a:extLst>
          </p:cNvPr>
          <p:cNvSpPr>
            <a:spLocks noGrp="1"/>
          </p:cNvSpPr>
          <p:nvPr>
            <p:ph type="subTitle" idx="1"/>
          </p:nvPr>
        </p:nvSpPr>
        <p:spPr/>
        <p:txBody>
          <a:bodyPr/>
          <a:lstStyle/>
          <a:p>
            <a:r>
              <a:rPr lang="en-US" dirty="0"/>
              <a:t>Arthi Padmanabhan, Lan Wang, and </a:t>
            </a:r>
            <a:r>
              <a:rPr lang="en-US" dirty="0" err="1"/>
              <a:t>Lixia</a:t>
            </a:r>
            <a:r>
              <a:rPr lang="en-US" dirty="0"/>
              <a:t> Zhang</a:t>
            </a:r>
          </a:p>
        </p:txBody>
      </p:sp>
    </p:spTree>
    <p:extLst>
      <p:ext uri="{BB962C8B-B14F-4D97-AF65-F5344CB8AC3E}">
        <p14:creationId xmlns:p14="http://schemas.microsoft.com/office/powerpoint/2010/main" val="29457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3EFAA-D059-0F43-BE7A-3C3BC0BEEAEC}"/>
              </a:ext>
            </a:extLst>
          </p:cNvPr>
          <p:cNvSpPr>
            <a:spLocks noGrp="1"/>
          </p:cNvSpPr>
          <p:nvPr>
            <p:ph type="title"/>
          </p:nvPr>
        </p:nvSpPr>
        <p:spPr/>
        <p:txBody>
          <a:bodyPr/>
          <a:lstStyle/>
          <a:p>
            <a:r>
              <a:rPr lang="en-US" dirty="0"/>
              <a:t>Filtering the addition of routes</a:t>
            </a:r>
          </a:p>
        </p:txBody>
      </p:sp>
      <p:sp>
        <p:nvSpPr>
          <p:cNvPr id="3" name="Content Placeholder 2">
            <a:extLst>
              <a:ext uri="{FF2B5EF4-FFF2-40B4-BE49-F238E27FC236}">
                <a16:creationId xmlns:a16="http://schemas.microsoft.com/office/drawing/2014/main" id="{441DEE6C-5A1F-B74C-80F0-2B1605A720E3}"/>
              </a:ext>
            </a:extLst>
          </p:cNvPr>
          <p:cNvSpPr>
            <a:spLocks noGrp="1"/>
          </p:cNvSpPr>
          <p:nvPr>
            <p:ph idx="1"/>
          </p:nvPr>
        </p:nvSpPr>
        <p:spPr/>
        <p:txBody>
          <a:bodyPr/>
          <a:lstStyle/>
          <a:p>
            <a:r>
              <a:rPr lang="en-US" dirty="0"/>
              <a:t>Sometimes, each node doesn’t need to know about each other node</a:t>
            </a:r>
          </a:p>
          <a:p>
            <a:r>
              <a:rPr lang="en-US" dirty="0"/>
              <a:t>Applications can request prefixes of interest</a:t>
            </a:r>
          </a:p>
          <a:p>
            <a:endParaRPr lang="en-US" dirty="0"/>
          </a:p>
        </p:txBody>
      </p:sp>
      <p:sp>
        <p:nvSpPr>
          <p:cNvPr id="4" name="Slide Number Placeholder 3">
            <a:extLst>
              <a:ext uri="{FF2B5EF4-FFF2-40B4-BE49-F238E27FC236}">
                <a16:creationId xmlns:a16="http://schemas.microsoft.com/office/drawing/2014/main" id="{11CB5B5F-EEC6-3648-B806-5281A3EAF971}"/>
              </a:ext>
            </a:extLst>
          </p:cNvPr>
          <p:cNvSpPr>
            <a:spLocks noGrp="1"/>
          </p:cNvSpPr>
          <p:nvPr>
            <p:ph type="sldNum" sz="quarter" idx="12"/>
          </p:nvPr>
        </p:nvSpPr>
        <p:spPr/>
        <p:txBody>
          <a:bodyPr/>
          <a:lstStyle/>
          <a:p>
            <a:fld id="{FF492443-73B4-CE4E-B701-ED5D505E43D8}" type="slidenum">
              <a:rPr lang="en-US" smtClean="0"/>
              <a:t>9</a:t>
            </a:fld>
            <a:endParaRPr lang="en-US"/>
          </a:p>
        </p:txBody>
      </p:sp>
      <p:sp>
        <p:nvSpPr>
          <p:cNvPr id="5" name="Rounded Rectangle 4">
            <a:extLst>
              <a:ext uri="{FF2B5EF4-FFF2-40B4-BE49-F238E27FC236}">
                <a16:creationId xmlns:a16="http://schemas.microsoft.com/office/drawing/2014/main" id="{E8CAD1DF-397A-244C-A151-C2BDD4C4CA1A}"/>
              </a:ext>
            </a:extLst>
          </p:cNvPr>
          <p:cNvSpPr/>
          <p:nvPr/>
        </p:nvSpPr>
        <p:spPr>
          <a:xfrm>
            <a:off x="5948214" y="4328635"/>
            <a:ext cx="2242099" cy="80774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ysClr val="windowText" lastClr="000000"/>
                </a:solidFill>
              </a:rPr>
              <a:t>nd</a:t>
            </a:r>
            <a:r>
              <a:rPr lang="en-US" sz="3200" dirty="0">
                <a:solidFill>
                  <a:sysClr val="windowText" lastClr="000000"/>
                </a:solidFill>
              </a:rPr>
              <a:t>-app</a:t>
            </a:r>
          </a:p>
        </p:txBody>
      </p:sp>
      <p:cxnSp>
        <p:nvCxnSpPr>
          <p:cNvPr id="6" name="Straight Arrow Connector 5">
            <a:extLst>
              <a:ext uri="{FF2B5EF4-FFF2-40B4-BE49-F238E27FC236}">
                <a16:creationId xmlns:a16="http://schemas.microsoft.com/office/drawing/2014/main" id="{B10EBE40-0D0E-F340-A8BE-370FEF62E469}"/>
              </a:ext>
            </a:extLst>
          </p:cNvPr>
          <p:cNvCxnSpPr/>
          <p:nvPr/>
        </p:nvCxnSpPr>
        <p:spPr>
          <a:xfrm>
            <a:off x="3050572" y="4640744"/>
            <a:ext cx="2654754"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51010AAB-1C62-584C-95F5-6D0B7DF64AC9}"/>
              </a:ext>
            </a:extLst>
          </p:cNvPr>
          <p:cNvGrpSpPr/>
          <p:nvPr/>
        </p:nvGrpSpPr>
        <p:grpSpPr>
          <a:xfrm>
            <a:off x="2377792" y="2912168"/>
            <a:ext cx="5474572" cy="1003169"/>
            <a:chOff x="3743325" y="2528888"/>
            <a:chExt cx="5686425" cy="1100137"/>
          </a:xfrm>
        </p:grpSpPr>
        <p:sp>
          <p:nvSpPr>
            <p:cNvPr id="9" name="Rectangle 8">
              <a:extLst>
                <a:ext uri="{FF2B5EF4-FFF2-40B4-BE49-F238E27FC236}">
                  <a16:creationId xmlns:a16="http://schemas.microsoft.com/office/drawing/2014/main" id="{9E503982-5E9A-D54B-BDE7-964FBBD81D33}"/>
                </a:ext>
              </a:extLst>
            </p:cNvPr>
            <p:cNvSpPr/>
            <p:nvPr/>
          </p:nvSpPr>
          <p:spPr>
            <a:xfrm>
              <a:off x="3743325" y="2528888"/>
              <a:ext cx="1643063" cy="471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Interest packet</a:t>
              </a:r>
            </a:p>
          </p:txBody>
        </p:sp>
        <p:sp>
          <p:nvSpPr>
            <p:cNvPr id="10" name="Rectangle 9">
              <a:extLst>
                <a:ext uri="{FF2B5EF4-FFF2-40B4-BE49-F238E27FC236}">
                  <a16:creationId xmlns:a16="http://schemas.microsoft.com/office/drawing/2014/main" id="{4EB90640-C492-9244-A1BF-1A6D828C78C1}"/>
                </a:ext>
              </a:extLst>
            </p:cNvPr>
            <p:cNvSpPr/>
            <p:nvPr/>
          </p:nvSpPr>
          <p:spPr>
            <a:xfrm>
              <a:off x="4343400" y="3086100"/>
              <a:ext cx="508635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Name: /</a:t>
              </a:r>
              <a:r>
                <a:rPr lang="en-US" dirty="0" err="1"/>
                <a:t>ndn</a:t>
              </a:r>
              <a:r>
                <a:rPr lang="en-US" dirty="0"/>
                <a:t>/</a:t>
              </a:r>
              <a:r>
                <a:rPr lang="en-US" dirty="0" err="1"/>
                <a:t>neighbordiscovery</a:t>
              </a:r>
              <a:r>
                <a:rPr lang="en-US" dirty="0"/>
                <a:t>/</a:t>
              </a:r>
              <a:r>
                <a:rPr lang="en-US" dirty="0" err="1"/>
                <a:t>prefixrequest</a:t>
              </a:r>
              <a:endParaRPr lang="en-US" dirty="0"/>
            </a:p>
          </p:txBody>
        </p:sp>
        <p:sp>
          <p:nvSpPr>
            <p:cNvPr id="11" name="Rectangle 10">
              <a:extLst>
                <a:ext uri="{FF2B5EF4-FFF2-40B4-BE49-F238E27FC236}">
                  <a16:creationId xmlns:a16="http://schemas.microsoft.com/office/drawing/2014/main" id="{6732B51E-7A5D-4D44-B218-2303AA64E5FF}"/>
                </a:ext>
              </a:extLst>
            </p:cNvPr>
            <p:cNvSpPr/>
            <p:nvPr/>
          </p:nvSpPr>
          <p:spPr>
            <a:xfrm>
              <a:off x="4343400" y="3400425"/>
              <a:ext cx="508635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Parameters: /building35/sensor</a:t>
              </a:r>
            </a:p>
          </p:txBody>
        </p:sp>
        <p:cxnSp>
          <p:nvCxnSpPr>
            <p:cNvPr id="12" name="Elbow Connector 11">
              <a:extLst>
                <a:ext uri="{FF2B5EF4-FFF2-40B4-BE49-F238E27FC236}">
                  <a16:creationId xmlns:a16="http://schemas.microsoft.com/office/drawing/2014/main" id="{72F55E46-FF30-3A47-B6D5-A92DE52ED7B0}"/>
                </a:ext>
              </a:extLst>
            </p:cNvPr>
            <p:cNvCxnSpPr>
              <a:endCxn id="10" idx="1"/>
            </p:cNvCxnSpPr>
            <p:nvPr/>
          </p:nvCxnSpPr>
          <p:spPr>
            <a:xfrm>
              <a:off x="4014788" y="3000375"/>
              <a:ext cx="328612" cy="2000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9E4B9A5A-4D8F-FF4B-A8DD-FF5EAA5472BC}"/>
                </a:ext>
              </a:extLst>
            </p:cNvPr>
            <p:cNvCxnSpPr>
              <a:endCxn id="11" idx="1"/>
            </p:cNvCxnSpPr>
            <p:nvPr/>
          </p:nvCxnSpPr>
          <p:spPr>
            <a:xfrm rot="16200000" flipH="1">
              <a:off x="4011613" y="3182937"/>
              <a:ext cx="492125" cy="17145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F2A593D3-96F3-0848-9D97-4BDC0F8287C1}"/>
              </a:ext>
            </a:extLst>
          </p:cNvPr>
          <p:cNvSpPr/>
          <p:nvPr/>
        </p:nvSpPr>
        <p:spPr>
          <a:xfrm>
            <a:off x="930527" y="4094724"/>
            <a:ext cx="1854200" cy="160456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rPr>
              <a:t>Building management app</a:t>
            </a:r>
          </a:p>
        </p:txBody>
      </p:sp>
    </p:spTree>
    <p:extLst>
      <p:ext uri="{BB962C8B-B14F-4D97-AF65-F5344CB8AC3E}">
        <p14:creationId xmlns:p14="http://schemas.microsoft.com/office/powerpoint/2010/main" val="207695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C6480-DA77-5348-9778-79E09F0DF14C}"/>
              </a:ext>
            </a:extLst>
          </p:cNvPr>
          <p:cNvSpPr>
            <a:spLocks noGrp="1"/>
          </p:cNvSpPr>
          <p:nvPr>
            <p:ph type="title"/>
          </p:nvPr>
        </p:nvSpPr>
        <p:spPr/>
        <p:txBody>
          <a:bodyPr/>
          <a:lstStyle/>
          <a:p>
            <a:r>
              <a:rPr lang="en-US" dirty="0"/>
              <a:t>Update requests</a:t>
            </a:r>
          </a:p>
        </p:txBody>
      </p:sp>
      <p:sp>
        <p:nvSpPr>
          <p:cNvPr id="3" name="Content Placeholder 2">
            <a:extLst>
              <a:ext uri="{FF2B5EF4-FFF2-40B4-BE49-F238E27FC236}">
                <a16:creationId xmlns:a16="http://schemas.microsoft.com/office/drawing/2014/main" id="{1D2A7FA7-0652-C444-AF9A-39E4451CE314}"/>
              </a:ext>
            </a:extLst>
          </p:cNvPr>
          <p:cNvSpPr>
            <a:spLocks noGrp="1"/>
          </p:cNvSpPr>
          <p:nvPr>
            <p:ph idx="1"/>
          </p:nvPr>
        </p:nvSpPr>
        <p:spPr/>
        <p:txBody>
          <a:bodyPr/>
          <a:lstStyle/>
          <a:p>
            <a:r>
              <a:rPr lang="en-US" dirty="0" err="1"/>
              <a:t>nd</a:t>
            </a:r>
            <a:r>
              <a:rPr lang="en-US" dirty="0"/>
              <a:t>-app keeps the node’s FIB entries up to date</a:t>
            </a:r>
          </a:p>
          <a:p>
            <a:r>
              <a:rPr lang="en-US" dirty="0"/>
              <a:t>Periodic messages containing either IP address – prefix list (if changes) or update request</a:t>
            </a:r>
          </a:p>
        </p:txBody>
      </p:sp>
      <p:sp>
        <p:nvSpPr>
          <p:cNvPr id="4" name="Slide Number Placeholder 3">
            <a:extLst>
              <a:ext uri="{FF2B5EF4-FFF2-40B4-BE49-F238E27FC236}">
                <a16:creationId xmlns:a16="http://schemas.microsoft.com/office/drawing/2014/main" id="{9076514D-0708-BE42-BFA9-8C019CF32C77}"/>
              </a:ext>
            </a:extLst>
          </p:cNvPr>
          <p:cNvSpPr>
            <a:spLocks noGrp="1"/>
          </p:cNvSpPr>
          <p:nvPr>
            <p:ph type="sldNum" sz="quarter" idx="12"/>
          </p:nvPr>
        </p:nvSpPr>
        <p:spPr/>
        <p:txBody>
          <a:bodyPr/>
          <a:lstStyle/>
          <a:p>
            <a:fld id="{FF492443-73B4-CE4E-B701-ED5D505E43D8}" type="slidenum">
              <a:rPr lang="en-US" smtClean="0"/>
              <a:t>10</a:t>
            </a:fld>
            <a:endParaRPr lang="en-US"/>
          </a:p>
        </p:txBody>
      </p:sp>
    </p:spTree>
    <p:extLst>
      <p:ext uri="{BB962C8B-B14F-4D97-AF65-F5344CB8AC3E}">
        <p14:creationId xmlns:p14="http://schemas.microsoft.com/office/powerpoint/2010/main" val="3249812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9F6F-EDF8-5942-80B7-528025E885D7}"/>
              </a:ext>
            </a:extLst>
          </p:cNvPr>
          <p:cNvSpPr>
            <a:spLocks noGrp="1"/>
          </p:cNvSpPr>
          <p:nvPr>
            <p:ph type="title"/>
          </p:nvPr>
        </p:nvSpPr>
        <p:spPr/>
        <p:txBody>
          <a:bodyPr/>
          <a:lstStyle/>
          <a:p>
            <a:r>
              <a:rPr lang="en-US" dirty="0"/>
              <a:t>Design Evaluation</a:t>
            </a:r>
          </a:p>
        </p:txBody>
      </p:sp>
      <p:sp>
        <p:nvSpPr>
          <p:cNvPr id="3" name="Content Placeholder 2">
            <a:extLst>
              <a:ext uri="{FF2B5EF4-FFF2-40B4-BE49-F238E27FC236}">
                <a16:creationId xmlns:a16="http://schemas.microsoft.com/office/drawing/2014/main" id="{5C8FA9B9-291C-A944-A4DC-B5913917E442}"/>
              </a:ext>
            </a:extLst>
          </p:cNvPr>
          <p:cNvSpPr>
            <a:spLocks noGrp="1"/>
          </p:cNvSpPr>
          <p:nvPr>
            <p:ph idx="1"/>
          </p:nvPr>
        </p:nvSpPr>
        <p:spPr/>
        <p:txBody>
          <a:bodyPr/>
          <a:lstStyle/>
          <a:p>
            <a:r>
              <a:rPr lang="en-US" dirty="0"/>
              <a:t>Tradeoff between time taken for nodes to learn about each other and overhead from the number of packets sent</a:t>
            </a:r>
          </a:p>
          <a:p>
            <a:pPr lvl="1"/>
            <a:r>
              <a:rPr lang="en-US" dirty="0"/>
              <a:t>Currently nodes send their info or request an update every 30 sec</a:t>
            </a:r>
          </a:p>
          <a:p>
            <a:endParaRPr lang="en-US" dirty="0"/>
          </a:p>
        </p:txBody>
      </p:sp>
      <p:sp>
        <p:nvSpPr>
          <p:cNvPr id="4" name="Slide Number Placeholder 3">
            <a:extLst>
              <a:ext uri="{FF2B5EF4-FFF2-40B4-BE49-F238E27FC236}">
                <a16:creationId xmlns:a16="http://schemas.microsoft.com/office/drawing/2014/main" id="{BE1ACE8F-3E65-B945-80C1-F54B1DB15895}"/>
              </a:ext>
            </a:extLst>
          </p:cNvPr>
          <p:cNvSpPr>
            <a:spLocks noGrp="1"/>
          </p:cNvSpPr>
          <p:nvPr>
            <p:ph type="sldNum" sz="quarter" idx="12"/>
          </p:nvPr>
        </p:nvSpPr>
        <p:spPr/>
        <p:txBody>
          <a:bodyPr/>
          <a:lstStyle/>
          <a:p>
            <a:fld id="{FF492443-73B4-CE4E-B701-ED5D505E43D8}" type="slidenum">
              <a:rPr lang="en-US" smtClean="0"/>
              <a:t>11</a:t>
            </a:fld>
            <a:endParaRPr lang="en-US"/>
          </a:p>
        </p:txBody>
      </p:sp>
    </p:spTree>
    <p:extLst>
      <p:ext uri="{BB962C8B-B14F-4D97-AF65-F5344CB8AC3E}">
        <p14:creationId xmlns:p14="http://schemas.microsoft.com/office/powerpoint/2010/main" val="111134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AAB2-88CC-DD4B-96F5-2E3E53056F2E}"/>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id="{33525D5D-3087-6D42-B159-D9721C9CCE66}"/>
              </a:ext>
            </a:extLst>
          </p:cNvPr>
          <p:cNvSpPr>
            <a:spLocks noGrp="1"/>
          </p:cNvSpPr>
          <p:nvPr>
            <p:ph idx="1"/>
          </p:nvPr>
        </p:nvSpPr>
        <p:spPr/>
        <p:txBody>
          <a:bodyPr/>
          <a:lstStyle/>
          <a:p>
            <a:r>
              <a:rPr lang="en-US" dirty="0"/>
              <a:t>Optimization at RV to reduce packet size -&gt; better scalability</a:t>
            </a:r>
          </a:p>
          <a:p>
            <a:r>
              <a:rPr lang="en-US" dirty="0"/>
              <a:t>Support scenario where unicast is also limited (RV serves as NDN relay node)</a:t>
            </a:r>
          </a:p>
          <a:p>
            <a:r>
              <a:rPr lang="en-US" dirty="0"/>
              <a:t>Extend beyond local network (isolated NDN islands)</a:t>
            </a:r>
          </a:p>
          <a:p>
            <a:r>
              <a:rPr lang="en-US" dirty="0"/>
              <a:t>Build into existing </a:t>
            </a:r>
            <a:r>
              <a:rPr lang="en-US" dirty="0" err="1"/>
              <a:t>autoconfig</a:t>
            </a:r>
            <a:r>
              <a:rPr lang="en-US" dirty="0"/>
              <a:t> so that it’s not a separate app that each node has to run</a:t>
            </a:r>
          </a:p>
        </p:txBody>
      </p:sp>
      <p:sp>
        <p:nvSpPr>
          <p:cNvPr id="4" name="Slide Number Placeholder 3">
            <a:extLst>
              <a:ext uri="{FF2B5EF4-FFF2-40B4-BE49-F238E27FC236}">
                <a16:creationId xmlns:a16="http://schemas.microsoft.com/office/drawing/2014/main" id="{E53208DC-BEF1-9C4E-B5CB-65A77FA4C574}"/>
              </a:ext>
            </a:extLst>
          </p:cNvPr>
          <p:cNvSpPr>
            <a:spLocks noGrp="1"/>
          </p:cNvSpPr>
          <p:nvPr>
            <p:ph type="sldNum" sz="quarter" idx="12"/>
          </p:nvPr>
        </p:nvSpPr>
        <p:spPr/>
        <p:txBody>
          <a:bodyPr/>
          <a:lstStyle/>
          <a:p>
            <a:fld id="{FF492443-73B4-CE4E-B701-ED5D505E43D8}" type="slidenum">
              <a:rPr lang="en-US" smtClean="0"/>
              <a:t>12</a:t>
            </a:fld>
            <a:endParaRPr lang="en-US"/>
          </a:p>
        </p:txBody>
      </p:sp>
    </p:spTree>
    <p:extLst>
      <p:ext uri="{BB962C8B-B14F-4D97-AF65-F5344CB8AC3E}">
        <p14:creationId xmlns:p14="http://schemas.microsoft.com/office/powerpoint/2010/main" val="1461825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0C8ED-2CD8-C044-8175-29E0843AED6A}"/>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200800AA-15D8-D645-BCC1-3A6F149EAF79}"/>
              </a:ext>
            </a:extLst>
          </p:cNvPr>
          <p:cNvSpPr>
            <a:spLocks noGrp="1"/>
          </p:cNvSpPr>
          <p:nvPr>
            <p:ph idx="1"/>
          </p:nvPr>
        </p:nvSpPr>
        <p:spPr/>
        <p:txBody>
          <a:bodyPr/>
          <a:lstStyle/>
          <a:p>
            <a:r>
              <a:rPr lang="en-US" dirty="0"/>
              <a:t>Questions?</a:t>
            </a:r>
          </a:p>
        </p:txBody>
      </p:sp>
      <p:sp>
        <p:nvSpPr>
          <p:cNvPr id="4" name="Slide Number Placeholder 3">
            <a:extLst>
              <a:ext uri="{FF2B5EF4-FFF2-40B4-BE49-F238E27FC236}">
                <a16:creationId xmlns:a16="http://schemas.microsoft.com/office/drawing/2014/main" id="{D400D145-5E25-BD4E-B59E-72518BCC9D8A}"/>
              </a:ext>
            </a:extLst>
          </p:cNvPr>
          <p:cNvSpPr>
            <a:spLocks noGrp="1"/>
          </p:cNvSpPr>
          <p:nvPr>
            <p:ph type="sldNum" sz="quarter" idx="12"/>
          </p:nvPr>
        </p:nvSpPr>
        <p:spPr/>
        <p:txBody>
          <a:bodyPr/>
          <a:lstStyle/>
          <a:p>
            <a:fld id="{FF492443-73B4-CE4E-B701-ED5D505E43D8}" type="slidenum">
              <a:rPr lang="en-US" smtClean="0"/>
              <a:t>13</a:t>
            </a:fld>
            <a:endParaRPr lang="en-US"/>
          </a:p>
        </p:txBody>
      </p:sp>
    </p:spTree>
    <p:extLst>
      <p:ext uri="{BB962C8B-B14F-4D97-AF65-F5344CB8AC3E}">
        <p14:creationId xmlns:p14="http://schemas.microsoft.com/office/powerpoint/2010/main" val="216664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444D5-2DD3-284F-AD81-4C96880ADB62}"/>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1AA45E47-2C8D-AA48-8744-0A225164433E}"/>
              </a:ext>
            </a:extLst>
          </p:cNvPr>
          <p:cNvSpPr>
            <a:spLocks noGrp="1"/>
          </p:cNvSpPr>
          <p:nvPr>
            <p:ph idx="1"/>
          </p:nvPr>
        </p:nvSpPr>
        <p:spPr/>
        <p:txBody>
          <a:bodyPr/>
          <a:lstStyle/>
          <a:p>
            <a:r>
              <a:rPr lang="en-US" dirty="0"/>
              <a:t>Circumstances that require a lot of manual configuration</a:t>
            </a:r>
          </a:p>
          <a:p>
            <a:endParaRPr lang="en-US" dirty="0"/>
          </a:p>
          <a:p>
            <a:r>
              <a:rPr lang="en-US" dirty="0"/>
              <a:t>The rendezvous service we used to automate this process</a:t>
            </a:r>
          </a:p>
          <a:p>
            <a:endParaRPr lang="en-US" dirty="0"/>
          </a:p>
          <a:p>
            <a:r>
              <a:rPr lang="en-US" dirty="0"/>
              <a:t>How we can expand the idea to solve other connectivity issues</a:t>
            </a:r>
          </a:p>
          <a:p>
            <a:pPr marL="914400" lvl="1"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2396DCED-0E4D-F541-AA64-E64DF0DEE8C2}"/>
              </a:ext>
            </a:extLst>
          </p:cNvPr>
          <p:cNvSpPr>
            <a:spLocks noGrp="1"/>
          </p:cNvSpPr>
          <p:nvPr>
            <p:ph type="sldNum" sz="quarter" idx="12"/>
          </p:nvPr>
        </p:nvSpPr>
        <p:spPr/>
        <p:txBody>
          <a:bodyPr/>
          <a:lstStyle/>
          <a:p>
            <a:fld id="{FF492443-73B4-CE4E-B701-ED5D505E43D8}" type="slidenum">
              <a:rPr lang="en-US" smtClean="0"/>
              <a:t>1</a:t>
            </a:fld>
            <a:endParaRPr lang="en-US" dirty="0"/>
          </a:p>
        </p:txBody>
      </p:sp>
    </p:spTree>
    <p:extLst>
      <p:ext uri="{BB962C8B-B14F-4D97-AF65-F5344CB8AC3E}">
        <p14:creationId xmlns:p14="http://schemas.microsoft.com/office/powerpoint/2010/main" val="3757242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C5DE3-D089-6D40-A758-BA25586F0F67}"/>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F1269175-E8E3-A740-984A-4F17A3C7311B}"/>
              </a:ext>
            </a:extLst>
          </p:cNvPr>
          <p:cNvSpPr>
            <a:spLocks noGrp="1"/>
          </p:cNvSpPr>
          <p:nvPr>
            <p:ph idx="1"/>
          </p:nvPr>
        </p:nvSpPr>
        <p:spPr>
          <a:xfrm>
            <a:off x="838199" y="1825625"/>
            <a:ext cx="10185399" cy="4351338"/>
          </a:xfrm>
        </p:spPr>
        <p:txBody>
          <a:bodyPr>
            <a:normAutofit/>
          </a:bodyPr>
          <a:lstStyle/>
          <a:p>
            <a:r>
              <a:rPr lang="en-US" dirty="0"/>
              <a:t>NDN nodes running over IP are unable to discover each other automatically when the network restricts multicast</a:t>
            </a:r>
          </a:p>
          <a:p>
            <a:pPr lvl="1"/>
            <a:endParaRPr lang="en-US" dirty="0"/>
          </a:p>
          <a:p>
            <a:pPr lvl="1"/>
            <a:r>
              <a:rPr lang="en-US" dirty="0"/>
              <a:t>NDN running over IP</a:t>
            </a:r>
          </a:p>
          <a:p>
            <a:pPr lvl="2"/>
            <a:r>
              <a:rPr lang="en-US" dirty="0"/>
              <a:t>Coexist with current infrastructure</a:t>
            </a:r>
          </a:p>
          <a:p>
            <a:pPr lvl="2"/>
            <a:r>
              <a:rPr lang="en-US" dirty="0"/>
              <a:t>Lack of access to low-level network APIs by common platforms</a:t>
            </a:r>
          </a:p>
          <a:p>
            <a:pPr lvl="1"/>
            <a:endParaRPr lang="en-US" dirty="0"/>
          </a:p>
          <a:p>
            <a:pPr lvl="1"/>
            <a:r>
              <a:rPr lang="en-US" dirty="0"/>
              <a:t>Restriction of multicast</a:t>
            </a:r>
          </a:p>
          <a:p>
            <a:pPr lvl="2"/>
            <a:r>
              <a:rPr lang="en-US" dirty="0"/>
              <a:t>Sometimes unicast too</a:t>
            </a:r>
          </a:p>
          <a:p>
            <a:pPr lvl="1"/>
            <a:endParaRPr lang="en-US" dirty="0"/>
          </a:p>
          <a:p>
            <a:pPr lvl="1"/>
            <a:r>
              <a:rPr lang="en-US" dirty="0"/>
              <a:t>Manual configuration to form IP tunnels</a:t>
            </a:r>
          </a:p>
        </p:txBody>
      </p:sp>
      <p:grpSp>
        <p:nvGrpSpPr>
          <p:cNvPr id="26" name="Group 25">
            <a:extLst>
              <a:ext uri="{FF2B5EF4-FFF2-40B4-BE49-F238E27FC236}">
                <a16:creationId xmlns:a16="http://schemas.microsoft.com/office/drawing/2014/main" id="{DEC81635-2270-E64A-9448-7879E6107212}"/>
              </a:ext>
            </a:extLst>
          </p:cNvPr>
          <p:cNvGrpSpPr/>
          <p:nvPr/>
        </p:nvGrpSpPr>
        <p:grpSpPr>
          <a:xfrm>
            <a:off x="8242300" y="3519486"/>
            <a:ext cx="3019426" cy="3019426"/>
            <a:chOff x="8010524" y="1646238"/>
            <a:chExt cx="3019426" cy="3019426"/>
          </a:xfrm>
        </p:grpSpPr>
        <p:pic>
          <p:nvPicPr>
            <p:cNvPr id="6" name="Graphic 5" descr="Building">
              <a:extLst>
                <a:ext uri="{FF2B5EF4-FFF2-40B4-BE49-F238E27FC236}">
                  <a16:creationId xmlns:a16="http://schemas.microsoft.com/office/drawing/2014/main" id="{EA8A95C1-A44F-2B41-95F2-A2CF623B87A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10524" y="1646238"/>
              <a:ext cx="3019426" cy="3019426"/>
            </a:xfrm>
            <a:prstGeom prst="rect">
              <a:avLst/>
            </a:prstGeom>
          </p:spPr>
        </p:pic>
        <p:grpSp>
          <p:nvGrpSpPr>
            <p:cNvPr id="21" name="Group 20">
              <a:extLst>
                <a:ext uri="{FF2B5EF4-FFF2-40B4-BE49-F238E27FC236}">
                  <a16:creationId xmlns:a16="http://schemas.microsoft.com/office/drawing/2014/main" id="{6CDC155D-B8BE-0644-849E-6D1EAC6B966C}"/>
                </a:ext>
              </a:extLst>
            </p:cNvPr>
            <p:cNvGrpSpPr/>
            <p:nvPr/>
          </p:nvGrpSpPr>
          <p:grpSpPr>
            <a:xfrm>
              <a:off x="8258174" y="2601910"/>
              <a:ext cx="495299" cy="1478753"/>
              <a:chOff x="8258174" y="2601910"/>
              <a:chExt cx="495299" cy="1478753"/>
            </a:xfrm>
          </p:grpSpPr>
          <p:pic>
            <p:nvPicPr>
              <p:cNvPr id="18" name="Graphic 17" descr="Wireless router">
                <a:extLst>
                  <a:ext uri="{FF2B5EF4-FFF2-40B4-BE49-F238E27FC236}">
                    <a16:creationId xmlns:a16="http://schemas.microsoft.com/office/drawing/2014/main" id="{BBC550C6-AB35-104C-912F-561B1FF7783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58174" y="3090861"/>
                <a:ext cx="495299" cy="495299"/>
              </a:xfrm>
              <a:prstGeom prst="rect">
                <a:avLst/>
              </a:prstGeom>
            </p:spPr>
          </p:pic>
          <p:pic>
            <p:nvPicPr>
              <p:cNvPr id="19" name="Graphic 18" descr="Wireless router">
                <a:extLst>
                  <a:ext uri="{FF2B5EF4-FFF2-40B4-BE49-F238E27FC236}">
                    <a16:creationId xmlns:a16="http://schemas.microsoft.com/office/drawing/2014/main" id="{62FD8FE0-FF60-CB4F-BC3E-B744E9DCD0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58174" y="3585364"/>
                <a:ext cx="495299" cy="495299"/>
              </a:xfrm>
              <a:prstGeom prst="rect">
                <a:avLst/>
              </a:prstGeom>
            </p:spPr>
          </p:pic>
          <p:pic>
            <p:nvPicPr>
              <p:cNvPr id="20" name="Graphic 19" descr="Wireless router">
                <a:extLst>
                  <a:ext uri="{FF2B5EF4-FFF2-40B4-BE49-F238E27FC236}">
                    <a16:creationId xmlns:a16="http://schemas.microsoft.com/office/drawing/2014/main" id="{28B77198-E7FA-E142-8E7C-AC10BFF074A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58174" y="2601910"/>
                <a:ext cx="495299" cy="495299"/>
              </a:xfrm>
              <a:prstGeom prst="rect">
                <a:avLst/>
              </a:prstGeom>
            </p:spPr>
          </p:pic>
        </p:grpSp>
        <p:grpSp>
          <p:nvGrpSpPr>
            <p:cNvPr id="22" name="Group 21">
              <a:extLst>
                <a:ext uri="{FF2B5EF4-FFF2-40B4-BE49-F238E27FC236}">
                  <a16:creationId xmlns:a16="http://schemas.microsoft.com/office/drawing/2014/main" id="{1B445C8D-1094-F746-B2CB-5E5402D3EAEF}"/>
                </a:ext>
              </a:extLst>
            </p:cNvPr>
            <p:cNvGrpSpPr/>
            <p:nvPr/>
          </p:nvGrpSpPr>
          <p:grpSpPr>
            <a:xfrm>
              <a:off x="10296524" y="2601910"/>
              <a:ext cx="495299" cy="1478753"/>
              <a:chOff x="8258174" y="2601910"/>
              <a:chExt cx="495299" cy="1478753"/>
            </a:xfrm>
          </p:grpSpPr>
          <p:pic>
            <p:nvPicPr>
              <p:cNvPr id="23" name="Graphic 22" descr="Wireless router">
                <a:extLst>
                  <a:ext uri="{FF2B5EF4-FFF2-40B4-BE49-F238E27FC236}">
                    <a16:creationId xmlns:a16="http://schemas.microsoft.com/office/drawing/2014/main" id="{117B8263-FE93-E248-B463-E9A990AEE08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58174" y="3090861"/>
                <a:ext cx="495299" cy="495299"/>
              </a:xfrm>
              <a:prstGeom prst="rect">
                <a:avLst/>
              </a:prstGeom>
            </p:spPr>
          </p:pic>
          <p:pic>
            <p:nvPicPr>
              <p:cNvPr id="24" name="Graphic 23" descr="Wireless router">
                <a:extLst>
                  <a:ext uri="{FF2B5EF4-FFF2-40B4-BE49-F238E27FC236}">
                    <a16:creationId xmlns:a16="http://schemas.microsoft.com/office/drawing/2014/main" id="{9B25EEE7-59C8-C044-AB06-784F2C4C619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58174" y="3585364"/>
                <a:ext cx="495299" cy="495299"/>
              </a:xfrm>
              <a:prstGeom prst="rect">
                <a:avLst/>
              </a:prstGeom>
            </p:spPr>
          </p:pic>
          <p:pic>
            <p:nvPicPr>
              <p:cNvPr id="25" name="Graphic 24" descr="Wireless router">
                <a:extLst>
                  <a:ext uri="{FF2B5EF4-FFF2-40B4-BE49-F238E27FC236}">
                    <a16:creationId xmlns:a16="http://schemas.microsoft.com/office/drawing/2014/main" id="{69948023-E796-594A-A93B-FE1560D42DF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258174" y="2601910"/>
                <a:ext cx="495299" cy="495299"/>
              </a:xfrm>
              <a:prstGeom prst="rect">
                <a:avLst/>
              </a:prstGeom>
            </p:spPr>
          </p:pic>
        </p:grpSp>
      </p:grpSp>
      <p:sp>
        <p:nvSpPr>
          <p:cNvPr id="27" name="Slide Number Placeholder 3">
            <a:extLst>
              <a:ext uri="{FF2B5EF4-FFF2-40B4-BE49-F238E27FC236}">
                <a16:creationId xmlns:a16="http://schemas.microsoft.com/office/drawing/2014/main" id="{221AAE75-3D7A-DD43-9308-66F7017F8D45}"/>
              </a:ext>
            </a:extLst>
          </p:cNvPr>
          <p:cNvSpPr>
            <a:spLocks noGrp="1"/>
          </p:cNvSpPr>
          <p:nvPr>
            <p:ph type="sldNum" sz="quarter" idx="12"/>
          </p:nvPr>
        </p:nvSpPr>
        <p:spPr>
          <a:xfrm>
            <a:off x="8610600" y="6356350"/>
            <a:ext cx="2743200" cy="365125"/>
          </a:xfrm>
        </p:spPr>
        <p:txBody>
          <a:bodyPr/>
          <a:lstStyle/>
          <a:p>
            <a:fld id="{FF492443-73B4-CE4E-B701-ED5D505E43D8}" type="slidenum">
              <a:rPr lang="en-US" smtClean="0"/>
              <a:t>2</a:t>
            </a:fld>
            <a:endParaRPr lang="en-US" dirty="0"/>
          </a:p>
        </p:txBody>
      </p:sp>
    </p:spTree>
    <p:extLst>
      <p:ext uri="{BB962C8B-B14F-4D97-AF65-F5344CB8AC3E}">
        <p14:creationId xmlns:p14="http://schemas.microsoft.com/office/powerpoint/2010/main" val="394230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F9A6-E5DB-E843-B5B6-28B69F564911}"/>
              </a:ext>
            </a:extLst>
          </p:cNvPr>
          <p:cNvSpPr>
            <a:spLocks noGrp="1"/>
          </p:cNvSpPr>
          <p:nvPr>
            <p:ph type="title"/>
          </p:nvPr>
        </p:nvSpPr>
        <p:spPr/>
        <p:txBody>
          <a:bodyPr/>
          <a:lstStyle/>
          <a:p>
            <a:r>
              <a:rPr lang="en-US" dirty="0"/>
              <a:t>NDN Neighbor Discovery Service</a:t>
            </a:r>
          </a:p>
        </p:txBody>
      </p:sp>
      <p:sp>
        <p:nvSpPr>
          <p:cNvPr id="3" name="Content Placeholder 2">
            <a:extLst>
              <a:ext uri="{FF2B5EF4-FFF2-40B4-BE49-F238E27FC236}">
                <a16:creationId xmlns:a16="http://schemas.microsoft.com/office/drawing/2014/main" id="{E30CAC6E-06C7-9C41-8DAE-71986ECF5C59}"/>
              </a:ext>
            </a:extLst>
          </p:cNvPr>
          <p:cNvSpPr>
            <a:spLocks noGrp="1"/>
          </p:cNvSpPr>
          <p:nvPr>
            <p:ph idx="1"/>
          </p:nvPr>
        </p:nvSpPr>
        <p:spPr/>
        <p:txBody>
          <a:bodyPr/>
          <a:lstStyle/>
          <a:p>
            <a:r>
              <a:rPr lang="en-US" dirty="0"/>
              <a:t>Set up a rendezvous server (RV) with a well-known DNS name N</a:t>
            </a:r>
            <a:r>
              <a:rPr lang="en-US" baseline="-25000" dirty="0"/>
              <a:t>RV</a:t>
            </a:r>
            <a:r>
              <a:rPr lang="en-US" dirty="0"/>
              <a:t> and port number</a:t>
            </a:r>
          </a:p>
          <a:p>
            <a:r>
              <a:rPr lang="en-US" dirty="0"/>
              <a:t>Configure each node with N</a:t>
            </a:r>
            <a:r>
              <a:rPr lang="en-US" baseline="-25000" dirty="0"/>
              <a:t>RV </a:t>
            </a:r>
            <a:r>
              <a:rPr lang="en-US" dirty="0"/>
              <a:t> and port number</a:t>
            </a:r>
          </a:p>
          <a:p>
            <a:r>
              <a:rPr lang="en-US" dirty="0"/>
              <a:t>Each node uses UDP messages to send information about itself to RV and learn about other nodes</a:t>
            </a:r>
          </a:p>
          <a:p>
            <a:r>
              <a:rPr lang="en-US" dirty="0"/>
              <a:t>Nodes automatically form IP tunnels</a:t>
            </a:r>
          </a:p>
        </p:txBody>
      </p:sp>
      <p:sp>
        <p:nvSpPr>
          <p:cNvPr id="4" name="Slide Number Placeholder 3">
            <a:extLst>
              <a:ext uri="{FF2B5EF4-FFF2-40B4-BE49-F238E27FC236}">
                <a16:creationId xmlns:a16="http://schemas.microsoft.com/office/drawing/2014/main" id="{DBA0E022-EABC-5840-AF52-254565E2FE03}"/>
              </a:ext>
            </a:extLst>
          </p:cNvPr>
          <p:cNvSpPr>
            <a:spLocks noGrp="1"/>
          </p:cNvSpPr>
          <p:nvPr>
            <p:ph type="sldNum" sz="quarter" idx="12"/>
          </p:nvPr>
        </p:nvSpPr>
        <p:spPr/>
        <p:txBody>
          <a:bodyPr/>
          <a:lstStyle/>
          <a:p>
            <a:fld id="{FF492443-73B4-CE4E-B701-ED5D505E43D8}" type="slidenum">
              <a:rPr lang="en-US" smtClean="0"/>
              <a:t>3</a:t>
            </a:fld>
            <a:endParaRPr lang="en-US"/>
          </a:p>
        </p:txBody>
      </p:sp>
    </p:spTree>
    <p:extLst>
      <p:ext uri="{BB962C8B-B14F-4D97-AF65-F5344CB8AC3E}">
        <p14:creationId xmlns:p14="http://schemas.microsoft.com/office/powerpoint/2010/main" val="354653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B877-E6ED-0246-880E-3D6AB78F8300}"/>
              </a:ext>
            </a:extLst>
          </p:cNvPr>
          <p:cNvSpPr>
            <a:spLocks noGrp="1"/>
          </p:cNvSpPr>
          <p:nvPr>
            <p:ph type="title"/>
          </p:nvPr>
        </p:nvSpPr>
        <p:spPr/>
        <p:txBody>
          <a:bodyPr/>
          <a:lstStyle/>
          <a:p>
            <a:r>
              <a:rPr lang="en-US" dirty="0"/>
              <a:t>NDND Components</a:t>
            </a:r>
          </a:p>
        </p:txBody>
      </p:sp>
      <p:sp>
        <p:nvSpPr>
          <p:cNvPr id="4" name="Slide Number Placeholder 3">
            <a:extLst>
              <a:ext uri="{FF2B5EF4-FFF2-40B4-BE49-F238E27FC236}">
                <a16:creationId xmlns:a16="http://schemas.microsoft.com/office/drawing/2014/main" id="{94C53E7D-0ACE-604B-890D-F8D9FD90667F}"/>
              </a:ext>
            </a:extLst>
          </p:cNvPr>
          <p:cNvSpPr>
            <a:spLocks noGrp="1"/>
          </p:cNvSpPr>
          <p:nvPr>
            <p:ph type="sldNum" sz="quarter" idx="12"/>
          </p:nvPr>
        </p:nvSpPr>
        <p:spPr/>
        <p:txBody>
          <a:bodyPr/>
          <a:lstStyle/>
          <a:p>
            <a:fld id="{FF492443-73B4-CE4E-B701-ED5D505E43D8}" type="slidenum">
              <a:rPr lang="en-US" smtClean="0"/>
              <a:t>4</a:t>
            </a:fld>
            <a:endParaRPr lang="en-US"/>
          </a:p>
        </p:txBody>
      </p:sp>
      <p:pic>
        <p:nvPicPr>
          <p:cNvPr id="10" name="Content Placeholder 9">
            <a:extLst>
              <a:ext uri="{FF2B5EF4-FFF2-40B4-BE49-F238E27FC236}">
                <a16:creationId xmlns:a16="http://schemas.microsoft.com/office/drawing/2014/main" id="{E1BEB490-AD44-5A45-8632-DDF54E6C34EB}"/>
              </a:ext>
            </a:extLst>
          </p:cNvPr>
          <p:cNvPicPr>
            <a:picLocks noGrp="1" noChangeAspect="1"/>
          </p:cNvPicPr>
          <p:nvPr>
            <p:ph idx="1"/>
          </p:nvPr>
        </p:nvPicPr>
        <p:blipFill>
          <a:blip r:embed="rId3"/>
          <a:stretch>
            <a:fillRect/>
          </a:stretch>
        </p:blipFill>
        <p:spPr>
          <a:xfrm>
            <a:off x="1473200" y="2134394"/>
            <a:ext cx="8509000" cy="3505200"/>
          </a:xfrm>
        </p:spPr>
      </p:pic>
    </p:spTree>
    <p:extLst>
      <p:ext uri="{BB962C8B-B14F-4D97-AF65-F5344CB8AC3E}">
        <p14:creationId xmlns:p14="http://schemas.microsoft.com/office/powerpoint/2010/main" val="2302185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8E14-6BDC-9142-9D37-1A83B1D8AB3A}"/>
              </a:ext>
            </a:extLst>
          </p:cNvPr>
          <p:cNvSpPr>
            <a:spLocks noGrp="1"/>
          </p:cNvSpPr>
          <p:nvPr>
            <p:ph type="title"/>
          </p:nvPr>
        </p:nvSpPr>
        <p:spPr/>
        <p:txBody>
          <a:bodyPr/>
          <a:lstStyle/>
          <a:p>
            <a:r>
              <a:rPr lang="en-US" dirty="0"/>
              <a:t>Node sends its information to RV</a:t>
            </a:r>
          </a:p>
        </p:txBody>
      </p:sp>
      <p:sp>
        <p:nvSpPr>
          <p:cNvPr id="3" name="Content Placeholder 2">
            <a:extLst>
              <a:ext uri="{FF2B5EF4-FFF2-40B4-BE49-F238E27FC236}">
                <a16:creationId xmlns:a16="http://schemas.microsoft.com/office/drawing/2014/main" id="{6008487A-DA96-9A4B-9C02-1BAD1E9C2FC8}"/>
              </a:ext>
            </a:extLst>
          </p:cNvPr>
          <p:cNvSpPr>
            <a:spLocks noGrp="1"/>
          </p:cNvSpPr>
          <p:nvPr>
            <p:ph idx="1"/>
          </p:nvPr>
        </p:nvSpPr>
        <p:spPr>
          <a:xfrm>
            <a:off x="838200" y="1825625"/>
            <a:ext cx="4737047" cy="4351338"/>
          </a:xfrm>
        </p:spPr>
        <p:txBody>
          <a:bodyPr/>
          <a:lstStyle/>
          <a:p>
            <a:r>
              <a:rPr lang="en-US" dirty="0" err="1"/>
              <a:t>nd</a:t>
            </a:r>
            <a:r>
              <a:rPr lang="en-US" dirty="0"/>
              <a:t>-app aggregates the node’s IP address and data name prefixes this node serves (from RIB) and puts it in a UDP message</a:t>
            </a:r>
          </a:p>
          <a:p>
            <a:r>
              <a:rPr lang="en-US" dirty="0"/>
              <a:t> </a:t>
            </a:r>
            <a:r>
              <a:rPr lang="en-US" dirty="0" err="1"/>
              <a:t>nd</a:t>
            </a:r>
            <a:r>
              <a:rPr lang="en-US" dirty="0"/>
              <a:t>-app signs the message and sends to RV via UDP</a:t>
            </a:r>
          </a:p>
        </p:txBody>
      </p:sp>
      <p:sp>
        <p:nvSpPr>
          <p:cNvPr id="4" name="Slide Number Placeholder 3">
            <a:extLst>
              <a:ext uri="{FF2B5EF4-FFF2-40B4-BE49-F238E27FC236}">
                <a16:creationId xmlns:a16="http://schemas.microsoft.com/office/drawing/2014/main" id="{47E47B77-CA33-9D4A-B7E1-20771AA559B5}"/>
              </a:ext>
            </a:extLst>
          </p:cNvPr>
          <p:cNvSpPr>
            <a:spLocks noGrp="1"/>
          </p:cNvSpPr>
          <p:nvPr>
            <p:ph type="sldNum" sz="quarter" idx="12"/>
          </p:nvPr>
        </p:nvSpPr>
        <p:spPr/>
        <p:txBody>
          <a:bodyPr/>
          <a:lstStyle/>
          <a:p>
            <a:fld id="{FF492443-73B4-CE4E-B701-ED5D505E43D8}" type="slidenum">
              <a:rPr lang="en-US" smtClean="0"/>
              <a:t>5</a:t>
            </a:fld>
            <a:endParaRPr lang="en-US"/>
          </a:p>
        </p:txBody>
      </p:sp>
      <p:sp>
        <p:nvSpPr>
          <p:cNvPr id="5" name="Rectangle 4">
            <a:extLst>
              <a:ext uri="{FF2B5EF4-FFF2-40B4-BE49-F238E27FC236}">
                <a16:creationId xmlns:a16="http://schemas.microsoft.com/office/drawing/2014/main" id="{56E9F318-C360-EE4F-B133-186FD6FBD90E}"/>
              </a:ext>
            </a:extLst>
          </p:cNvPr>
          <p:cNvSpPr/>
          <p:nvPr/>
        </p:nvSpPr>
        <p:spPr>
          <a:xfrm>
            <a:off x="6002456" y="2989250"/>
            <a:ext cx="1220730" cy="4138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Node</a:t>
            </a:r>
          </a:p>
        </p:txBody>
      </p:sp>
      <p:sp>
        <p:nvSpPr>
          <p:cNvPr id="6" name="Rectangle 5">
            <a:extLst>
              <a:ext uri="{FF2B5EF4-FFF2-40B4-BE49-F238E27FC236}">
                <a16:creationId xmlns:a16="http://schemas.microsoft.com/office/drawing/2014/main" id="{9B6EEF26-0FB3-A849-82B8-75C44BB855E1}"/>
              </a:ext>
            </a:extLst>
          </p:cNvPr>
          <p:cNvSpPr/>
          <p:nvPr/>
        </p:nvSpPr>
        <p:spPr>
          <a:xfrm>
            <a:off x="9982200" y="2989250"/>
            <a:ext cx="1220730" cy="4138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RV</a:t>
            </a:r>
          </a:p>
        </p:txBody>
      </p:sp>
      <p:sp>
        <p:nvSpPr>
          <p:cNvPr id="8" name="Rectangle 7">
            <a:extLst>
              <a:ext uri="{FF2B5EF4-FFF2-40B4-BE49-F238E27FC236}">
                <a16:creationId xmlns:a16="http://schemas.microsoft.com/office/drawing/2014/main" id="{A5386091-C787-AA4B-9085-719553A6CAE7}"/>
              </a:ext>
            </a:extLst>
          </p:cNvPr>
          <p:cNvSpPr/>
          <p:nvPr/>
        </p:nvSpPr>
        <p:spPr>
          <a:xfrm>
            <a:off x="7017837" y="1437765"/>
            <a:ext cx="3185525" cy="12408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UDP message:</a:t>
            </a:r>
          </a:p>
          <a:p>
            <a:r>
              <a:rPr lang="en-US" dirty="0">
                <a:solidFill>
                  <a:sysClr val="windowText" lastClr="000000"/>
                </a:solidFill>
              </a:rPr>
              <a:t>IP address</a:t>
            </a:r>
          </a:p>
          <a:p>
            <a:r>
              <a:rPr lang="en-US" dirty="0">
                <a:solidFill>
                  <a:sysClr val="windowText" lastClr="000000"/>
                </a:solidFill>
              </a:rPr>
              <a:t>Prefix list</a:t>
            </a:r>
          </a:p>
        </p:txBody>
      </p:sp>
      <p:cxnSp>
        <p:nvCxnSpPr>
          <p:cNvPr id="13" name="Straight Arrow Connector 12">
            <a:extLst>
              <a:ext uri="{FF2B5EF4-FFF2-40B4-BE49-F238E27FC236}">
                <a16:creationId xmlns:a16="http://schemas.microsoft.com/office/drawing/2014/main" id="{50C13266-663A-3F40-BD91-45D2DB70D68C}"/>
              </a:ext>
            </a:extLst>
          </p:cNvPr>
          <p:cNvCxnSpPr>
            <a:cxnSpLocks/>
          </p:cNvCxnSpPr>
          <p:nvPr/>
        </p:nvCxnSpPr>
        <p:spPr>
          <a:xfrm>
            <a:off x="7231092" y="3196162"/>
            <a:ext cx="27590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080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AED4-0327-F947-98C7-CAD7CB9AA4F3}"/>
              </a:ext>
            </a:extLst>
          </p:cNvPr>
          <p:cNvSpPr>
            <a:spLocks noGrp="1"/>
          </p:cNvSpPr>
          <p:nvPr>
            <p:ph type="title"/>
          </p:nvPr>
        </p:nvSpPr>
        <p:spPr/>
        <p:txBody>
          <a:bodyPr/>
          <a:lstStyle/>
          <a:p>
            <a:r>
              <a:rPr lang="en-US" dirty="0"/>
              <a:t>RV locally stores information about nodes</a:t>
            </a:r>
          </a:p>
        </p:txBody>
      </p:sp>
      <p:sp>
        <p:nvSpPr>
          <p:cNvPr id="3" name="Content Placeholder 2">
            <a:extLst>
              <a:ext uri="{FF2B5EF4-FFF2-40B4-BE49-F238E27FC236}">
                <a16:creationId xmlns:a16="http://schemas.microsoft.com/office/drawing/2014/main" id="{320B2F39-4C64-D040-A3AA-9D473BE4C574}"/>
              </a:ext>
            </a:extLst>
          </p:cNvPr>
          <p:cNvSpPr>
            <a:spLocks noGrp="1"/>
          </p:cNvSpPr>
          <p:nvPr>
            <p:ph idx="1"/>
          </p:nvPr>
        </p:nvSpPr>
        <p:spPr>
          <a:xfrm>
            <a:off x="838200" y="1825625"/>
            <a:ext cx="5511800" cy="4351338"/>
          </a:xfrm>
        </p:spPr>
        <p:txBody>
          <a:bodyPr/>
          <a:lstStyle/>
          <a:p>
            <a:r>
              <a:rPr lang="en-US" dirty="0"/>
              <a:t>RV authenticates the message and keeps list of mappings of IP addresses and associated prefix list</a:t>
            </a:r>
          </a:p>
        </p:txBody>
      </p:sp>
      <p:sp>
        <p:nvSpPr>
          <p:cNvPr id="4" name="Slide Number Placeholder 3">
            <a:extLst>
              <a:ext uri="{FF2B5EF4-FFF2-40B4-BE49-F238E27FC236}">
                <a16:creationId xmlns:a16="http://schemas.microsoft.com/office/drawing/2014/main" id="{583628E8-B5F2-1E4C-8617-90B1CED6A99A}"/>
              </a:ext>
            </a:extLst>
          </p:cNvPr>
          <p:cNvSpPr>
            <a:spLocks noGrp="1"/>
          </p:cNvSpPr>
          <p:nvPr>
            <p:ph type="sldNum" sz="quarter" idx="12"/>
          </p:nvPr>
        </p:nvSpPr>
        <p:spPr/>
        <p:txBody>
          <a:bodyPr/>
          <a:lstStyle/>
          <a:p>
            <a:fld id="{FF492443-73B4-CE4E-B701-ED5D505E43D8}" type="slidenum">
              <a:rPr lang="en-US" smtClean="0"/>
              <a:t>6</a:t>
            </a:fld>
            <a:endParaRPr lang="en-US"/>
          </a:p>
        </p:txBody>
      </p:sp>
      <p:sp>
        <p:nvSpPr>
          <p:cNvPr id="5" name="Rectangle 4">
            <a:extLst>
              <a:ext uri="{FF2B5EF4-FFF2-40B4-BE49-F238E27FC236}">
                <a16:creationId xmlns:a16="http://schemas.microsoft.com/office/drawing/2014/main" id="{8F157EB4-7EBE-D645-832B-2012C7F5479A}"/>
              </a:ext>
            </a:extLst>
          </p:cNvPr>
          <p:cNvSpPr/>
          <p:nvPr/>
        </p:nvSpPr>
        <p:spPr>
          <a:xfrm>
            <a:off x="6934200" y="1825625"/>
            <a:ext cx="3568700" cy="240347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Rectangle 5">
            <a:extLst>
              <a:ext uri="{FF2B5EF4-FFF2-40B4-BE49-F238E27FC236}">
                <a16:creationId xmlns:a16="http://schemas.microsoft.com/office/drawing/2014/main" id="{E47EA7E0-FF19-5F45-A1DB-CA8C7F0F0647}"/>
              </a:ext>
            </a:extLst>
          </p:cNvPr>
          <p:cNvSpPr/>
          <p:nvPr/>
        </p:nvSpPr>
        <p:spPr>
          <a:xfrm>
            <a:off x="7219950" y="2222500"/>
            <a:ext cx="2997200" cy="1897063"/>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IP address - Prefix list</a:t>
            </a:r>
          </a:p>
          <a:p>
            <a:pPr algn="ctr"/>
            <a:r>
              <a:rPr lang="en-US" dirty="0">
                <a:solidFill>
                  <a:sysClr val="windowText" lastClr="000000"/>
                </a:solidFill>
              </a:rPr>
              <a:t>IP address - Prefix list</a:t>
            </a:r>
          </a:p>
          <a:p>
            <a:pPr algn="ctr"/>
            <a:r>
              <a:rPr lang="en-US" dirty="0">
                <a:solidFill>
                  <a:sysClr val="windowText" lastClr="000000"/>
                </a:solidFill>
              </a:rPr>
              <a:t>IP address - Prefix list</a:t>
            </a:r>
          </a:p>
        </p:txBody>
      </p:sp>
      <p:sp>
        <p:nvSpPr>
          <p:cNvPr id="7" name="TextBox 6">
            <a:extLst>
              <a:ext uri="{FF2B5EF4-FFF2-40B4-BE49-F238E27FC236}">
                <a16:creationId xmlns:a16="http://schemas.microsoft.com/office/drawing/2014/main" id="{A481C256-5158-964C-9CEE-23B934B1FC78}"/>
              </a:ext>
            </a:extLst>
          </p:cNvPr>
          <p:cNvSpPr txBox="1"/>
          <p:nvPr/>
        </p:nvSpPr>
        <p:spPr>
          <a:xfrm>
            <a:off x="8470900" y="1853168"/>
            <a:ext cx="876300" cy="369332"/>
          </a:xfrm>
          <a:prstGeom prst="rect">
            <a:avLst/>
          </a:prstGeom>
          <a:noFill/>
        </p:spPr>
        <p:txBody>
          <a:bodyPr wrap="square" rtlCol="0">
            <a:spAutoFit/>
          </a:bodyPr>
          <a:lstStyle/>
          <a:p>
            <a:r>
              <a:rPr lang="en-US" dirty="0"/>
              <a:t>RV</a:t>
            </a:r>
          </a:p>
        </p:txBody>
      </p:sp>
    </p:spTree>
    <p:extLst>
      <p:ext uri="{BB962C8B-B14F-4D97-AF65-F5344CB8AC3E}">
        <p14:creationId xmlns:p14="http://schemas.microsoft.com/office/powerpoint/2010/main" val="166158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99694-35B9-EC43-9028-AF3D603384A7}"/>
              </a:ext>
            </a:extLst>
          </p:cNvPr>
          <p:cNvSpPr>
            <a:spLocks noGrp="1"/>
          </p:cNvSpPr>
          <p:nvPr>
            <p:ph type="title"/>
          </p:nvPr>
        </p:nvSpPr>
        <p:spPr/>
        <p:txBody>
          <a:bodyPr/>
          <a:lstStyle/>
          <a:p>
            <a:r>
              <a:rPr lang="en-US" dirty="0"/>
              <a:t>RV sends back list of all mappings</a:t>
            </a:r>
          </a:p>
        </p:txBody>
      </p:sp>
      <p:sp>
        <p:nvSpPr>
          <p:cNvPr id="3" name="Content Placeholder 2">
            <a:extLst>
              <a:ext uri="{FF2B5EF4-FFF2-40B4-BE49-F238E27FC236}">
                <a16:creationId xmlns:a16="http://schemas.microsoft.com/office/drawing/2014/main" id="{6B096FD5-3B6F-9442-B892-30E7558274DE}"/>
              </a:ext>
            </a:extLst>
          </p:cNvPr>
          <p:cNvSpPr>
            <a:spLocks noGrp="1"/>
          </p:cNvSpPr>
          <p:nvPr>
            <p:ph idx="1"/>
          </p:nvPr>
        </p:nvSpPr>
        <p:spPr>
          <a:xfrm>
            <a:off x="838200" y="1825625"/>
            <a:ext cx="5307220" cy="4351338"/>
          </a:xfrm>
        </p:spPr>
        <p:txBody>
          <a:bodyPr/>
          <a:lstStyle/>
          <a:p>
            <a:r>
              <a:rPr lang="en-US" dirty="0"/>
              <a:t>RV sends back its list of mappings to each node that sent its information</a:t>
            </a:r>
          </a:p>
        </p:txBody>
      </p:sp>
      <p:sp>
        <p:nvSpPr>
          <p:cNvPr id="4" name="Slide Number Placeholder 3">
            <a:extLst>
              <a:ext uri="{FF2B5EF4-FFF2-40B4-BE49-F238E27FC236}">
                <a16:creationId xmlns:a16="http://schemas.microsoft.com/office/drawing/2014/main" id="{B4F03E14-153E-8E49-992C-B8372DA55A5F}"/>
              </a:ext>
            </a:extLst>
          </p:cNvPr>
          <p:cNvSpPr>
            <a:spLocks noGrp="1"/>
          </p:cNvSpPr>
          <p:nvPr>
            <p:ph type="sldNum" sz="quarter" idx="12"/>
          </p:nvPr>
        </p:nvSpPr>
        <p:spPr/>
        <p:txBody>
          <a:bodyPr/>
          <a:lstStyle/>
          <a:p>
            <a:fld id="{FF492443-73B4-CE4E-B701-ED5D505E43D8}" type="slidenum">
              <a:rPr lang="en-US" smtClean="0"/>
              <a:t>7</a:t>
            </a:fld>
            <a:endParaRPr lang="en-US"/>
          </a:p>
        </p:txBody>
      </p:sp>
      <p:sp>
        <p:nvSpPr>
          <p:cNvPr id="5" name="Rectangle 4">
            <a:extLst>
              <a:ext uri="{FF2B5EF4-FFF2-40B4-BE49-F238E27FC236}">
                <a16:creationId xmlns:a16="http://schemas.microsoft.com/office/drawing/2014/main" id="{54F2BF34-2575-9E4C-9181-26F2DC667A5C}"/>
              </a:ext>
            </a:extLst>
          </p:cNvPr>
          <p:cNvSpPr/>
          <p:nvPr/>
        </p:nvSpPr>
        <p:spPr>
          <a:xfrm>
            <a:off x="6153326" y="2557450"/>
            <a:ext cx="1220730" cy="4138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Node</a:t>
            </a:r>
          </a:p>
        </p:txBody>
      </p:sp>
      <p:sp>
        <p:nvSpPr>
          <p:cNvPr id="6" name="Rectangle 5">
            <a:extLst>
              <a:ext uri="{FF2B5EF4-FFF2-40B4-BE49-F238E27FC236}">
                <a16:creationId xmlns:a16="http://schemas.microsoft.com/office/drawing/2014/main" id="{DBBC9AD8-0C32-7549-9D5F-306374AB1415}"/>
              </a:ext>
            </a:extLst>
          </p:cNvPr>
          <p:cNvSpPr/>
          <p:nvPr/>
        </p:nvSpPr>
        <p:spPr>
          <a:xfrm>
            <a:off x="10133070" y="2557450"/>
            <a:ext cx="1220730" cy="4138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RV</a:t>
            </a:r>
          </a:p>
        </p:txBody>
      </p:sp>
      <p:cxnSp>
        <p:nvCxnSpPr>
          <p:cNvPr id="9" name="Straight Arrow Connector 8">
            <a:extLst>
              <a:ext uri="{FF2B5EF4-FFF2-40B4-BE49-F238E27FC236}">
                <a16:creationId xmlns:a16="http://schemas.microsoft.com/office/drawing/2014/main" id="{2DBB0BA5-FEA0-3546-B0CF-8DC51A6D77DC}"/>
              </a:ext>
            </a:extLst>
          </p:cNvPr>
          <p:cNvCxnSpPr>
            <a:stCxn id="6" idx="1"/>
            <a:endCxn id="5" idx="3"/>
          </p:cNvCxnSpPr>
          <p:nvPr/>
        </p:nvCxnSpPr>
        <p:spPr>
          <a:xfrm flipH="1">
            <a:off x="7374056" y="2764363"/>
            <a:ext cx="27590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7114658-FD48-0543-A6AA-DA25E2788A05}"/>
              </a:ext>
            </a:extLst>
          </p:cNvPr>
          <p:cNvSpPr/>
          <p:nvPr/>
        </p:nvSpPr>
        <p:spPr>
          <a:xfrm>
            <a:off x="7160801" y="3178188"/>
            <a:ext cx="2707099" cy="200341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ysClr val="windowText" lastClr="000000"/>
              </a:solidFill>
            </a:endParaRPr>
          </a:p>
        </p:txBody>
      </p:sp>
      <p:sp>
        <p:nvSpPr>
          <p:cNvPr id="11" name="Rectangle 10">
            <a:extLst>
              <a:ext uri="{FF2B5EF4-FFF2-40B4-BE49-F238E27FC236}">
                <a16:creationId xmlns:a16="http://schemas.microsoft.com/office/drawing/2014/main" id="{237AECC2-6871-FF4B-AFB6-BDB6ADA9054C}"/>
              </a:ext>
            </a:extLst>
          </p:cNvPr>
          <p:cNvSpPr/>
          <p:nvPr/>
        </p:nvSpPr>
        <p:spPr>
          <a:xfrm>
            <a:off x="7374056" y="3720563"/>
            <a:ext cx="2343150" cy="13552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IP address - Prefix list</a:t>
            </a:r>
          </a:p>
          <a:p>
            <a:pPr algn="ctr"/>
            <a:r>
              <a:rPr lang="en-US" dirty="0">
                <a:solidFill>
                  <a:sysClr val="windowText" lastClr="000000"/>
                </a:solidFill>
              </a:rPr>
              <a:t>IP address - Prefix list</a:t>
            </a:r>
          </a:p>
          <a:p>
            <a:pPr algn="ctr"/>
            <a:r>
              <a:rPr lang="en-US" dirty="0">
                <a:solidFill>
                  <a:sysClr val="windowText" lastClr="000000"/>
                </a:solidFill>
              </a:rPr>
              <a:t>IP address - Prefix list</a:t>
            </a:r>
          </a:p>
        </p:txBody>
      </p:sp>
      <p:sp>
        <p:nvSpPr>
          <p:cNvPr id="12" name="TextBox 11">
            <a:extLst>
              <a:ext uri="{FF2B5EF4-FFF2-40B4-BE49-F238E27FC236}">
                <a16:creationId xmlns:a16="http://schemas.microsoft.com/office/drawing/2014/main" id="{ED3B9A08-6C9B-8C44-A9A7-E44F45E90841}"/>
              </a:ext>
            </a:extLst>
          </p:cNvPr>
          <p:cNvSpPr txBox="1"/>
          <p:nvPr/>
        </p:nvSpPr>
        <p:spPr>
          <a:xfrm>
            <a:off x="7829550" y="3278200"/>
            <a:ext cx="1562100" cy="369332"/>
          </a:xfrm>
          <a:prstGeom prst="rect">
            <a:avLst/>
          </a:prstGeom>
          <a:noFill/>
        </p:spPr>
        <p:txBody>
          <a:bodyPr wrap="square" rtlCol="0">
            <a:spAutoFit/>
          </a:bodyPr>
          <a:lstStyle/>
          <a:p>
            <a:r>
              <a:rPr lang="en-US" dirty="0"/>
              <a:t>UDP message</a:t>
            </a:r>
          </a:p>
        </p:txBody>
      </p:sp>
    </p:spTree>
    <p:extLst>
      <p:ext uri="{BB962C8B-B14F-4D97-AF65-F5344CB8AC3E}">
        <p14:creationId xmlns:p14="http://schemas.microsoft.com/office/powerpoint/2010/main" val="110782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942A1-058C-1C44-92A7-E60E2BFBB06A}"/>
              </a:ext>
            </a:extLst>
          </p:cNvPr>
          <p:cNvSpPr>
            <a:spLocks noGrp="1"/>
          </p:cNvSpPr>
          <p:nvPr>
            <p:ph type="title"/>
          </p:nvPr>
        </p:nvSpPr>
        <p:spPr/>
        <p:txBody>
          <a:bodyPr/>
          <a:lstStyle/>
          <a:p>
            <a:r>
              <a:rPr lang="en-US" dirty="0"/>
              <a:t>Nodes automatically create IP tunnels</a:t>
            </a:r>
          </a:p>
        </p:txBody>
      </p:sp>
      <p:sp>
        <p:nvSpPr>
          <p:cNvPr id="3" name="Content Placeholder 2">
            <a:extLst>
              <a:ext uri="{FF2B5EF4-FFF2-40B4-BE49-F238E27FC236}">
                <a16:creationId xmlns:a16="http://schemas.microsoft.com/office/drawing/2014/main" id="{9390A946-F465-0640-82FE-0D3DCCD91695}"/>
              </a:ext>
            </a:extLst>
          </p:cNvPr>
          <p:cNvSpPr>
            <a:spLocks noGrp="1"/>
          </p:cNvSpPr>
          <p:nvPr>
            <p:ph idx="1"/>
          </p:nvPr>
        </p:nvSpPr>
        <p:spPr>
          <a:xfrm>
            <a:off x="838200" y="1825625"/>
            <a:ext cx="5156200" cy="4351338"/>
          </a:xfrm>
        </p:spPr>
        <p:txBody>
          <a:bodyPr/>
          <a:lstStyle/>
          <a:p>
            <a:r>
              <a:rPr lang="en-US" dirty="0" err="1"/>
              <a:t>nd</a:t>
            </a:r>
            <a:r>
              <a:rPr lang="en-US" dirty="0"/>
              <a:t>-app is responsible for receiving RV’s message and adding IP tunnels to the nodes it learns about</a:t>
            </a:r>
          </a:p>
          <a:p>
            <a:endParaRPr lang="en-US" dirty="0"/>
          </a:p>
        </p:txBody>
      </p:sp>
      <p:sp>
        <p:nvSpPr>
          <p:cNvPr id="4" name="Slide Number Placeholder 3">
            <a:extLst>
              <a:ext uri="{FF2B5EF4-FFF2-40B4-BE49-F238E27FC236}">
                <a16:creationId xmlns:a16="http://schemas.microsoft.com/office/drawing/2014/main" id="{2DDE87C6-8BF3-574D-B815-197F962C8312}"/>
              </a:ext>
            </a:extLst>
          </p:cNvPr>
          <p:cNvSpPr>
            <a:spLocks noGrp="1"/>
          </p:cNvSpPr>
          <p:nvPr>
            <p:ph type="sldNum" sz="quarter" idx="12"/>
          </p:nvPr>
        </p:nvSpPr>
        <p:spPr/>
        <p:txBody>
          <a:bodyPr/>
          <a:lstStyle/>
          <a:p>
            <a:fld id="{FF492443-73B4-CE4E-B701-ED5D505E43D8}" type="slidenum">
              <a:rPr lang="en-US" smtClean="0"/>
              <a:t>8</a:t>
            </a:fld>
            <a:endParaRPr lang="en-US"/>
          </a:p>
        </p:txBody>
      </p:sp>
      <p:sp>
        <p:nvSpPr>
          <p:cNvPr id="5" name="Rectangle 4">
            <a:extLst>
              <a:ext uri="{FF2B5EF4-FFF2-40B4-BE49-F238E27FC236}">
                <a16:creationId xmlns:a16="http://schemas.microsoft.com/office/drawing/2014/main" id="{475D685C-F676-C945-BC68-6E5E05186212}"/>
              </a:ext>
            </a:extLst>
          </p:cNvPr>
          <p:cNvSpPr/>
          <p:nvPr/>
        </p:nvSpPr>
        <p:spPr>
          <a:xfrm>
            <a:off x="6709245" y="3340610"/>
            <a:ext cx="1220730" cy="4138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Node</a:t>
            </a:r>
          </a:p>
        </p:txBody>
      </p:sp>
      <p:sp>
        <p:nvSpPr>
          <p:cNvPr id="6" name="Rectangle 5">
            <a:extLst>
              <a:ext uri="{FF2B5EF4-FFF2-40B4-BE49-F238E27FC236}">
                <a16:creationId xmlns:a16="http://schemas.microsoft.com/office/drawing/2014/main" id="{25DBD049-7423-C34D-937D-1146A927186E}"/>
              </a:ext>
            </a:extLst>
          </p:cNvPr>
          <p:cNvSpPr/>
          <p:nvPr/>
        </p:nvSpPr>
        <p:spPr>
          <a:xfrm>
            <a:off x="8403521" y="2034355"/>
            <a:ext cx="1220730" cy="4138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Node</a:t>
            </a:r>
          </a:p>
        </p:txBody>
      </p:sp>
      <p:sp>
        <p:nvSpPr>
          <p:cNvPr id="7" name="Rectangle 6">
            <a:extLst>
              <a:ext uri="{FF2B5EF4-FFF2-40B4-BE49-F238E27FC236}">
                <a16:creationId xmlns:a16="http://schemas.microsoft.com/office/drawing/2014/main" id="{3662AAA8-5268-2F42-BFAA-F1DE50AF9A41}"/>
              </a:ext>
            </a:extLst>
          </p:cNvPr>
          <p:cNvSpPr/>
          <p:nvPr/>
        </p:nvSpPr>
        <p:spPr>
          <a:xfrm>
            <a:off x="10133070" y="3340609"/>
            <a:ext cx="1220730" cy="4138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Node</a:t>
            </a:r>
          </a:p>
        </p:txBody>
      </p:sp>
      <p:sp>
        <p:nvSpPr>
          <p:cNvPr id="8" name="Rectangle 7">
            <a:extLst>
              <a:ext uri="{FF2B5EF4-FFF2-40B4-BE49-F238E27FC236}">
                <a16:creationId xmlns:a16="http://schemas.microsoft.com/office/drawing/2014/main" id="{C396DE5C-5435-914D-9BD8-A4D478E9EB9A}"/>
              </a:ext>
            </a:extLst>
          </p:cNvPr>
          <p:cNvSpPr/>
          <p:nvPr/>
        </p:nvSpPr>
        <p:spPr>
          <a:xfrm>
            <a:off x="8517821" y="4641567"/>
            <a:ext cx="1220730" cy="4138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Node</a:t>
            </a:r>
          </a:p>
        </p:txBody>
      </p:sp>
      <p:cxnSp>
        <p:nvCxnSpPr>
          <p:cNvPr id="10" name="Straight Connector 9">
            <a:extLst>
              <a:ext uri="{FF2B5EF4-FFF2-40B4-BE49-F238E27FC236}">
                <a16:creationId xmlns:a16="http://schemas.microsoft.com/office/drawing/2014/main" id="{B8A661B4-DAA9-BE43-9153-EF58F8489387}"/>
              </a:ext>
            </a:extLst>
          </p:cNvPr>
          <p:cNvCxnSpPr>
            <a:stCxn id="5" idx="0"/>
            <a:endCxn id="6" idx="1"/>
          </p:cNvCxnSpPr>
          <p:nvPr/>
        </p:nvCxnSpPr>
        <p:spPr>
          <a:xfrm flipV="1">
            <a:off x="7319610" y="2241268"/>
            <a:ext cx="1083911" cy="10993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21DF982-6856-9748-BE01-27A2E0793C9C}"/>
              </a:ext>
            </a:extLst>
          </p:cNvPr>
          <p:cNvCxnSpPr>
            <a:stCxn id="5" idx="3"/>
            <a:endCxn id="7" idx="1"/>
          </p:cNvCxnSpPr>
          <p:nvPr/>
        </p:nvCxnSpPr>
        <p:spPr>
          <a:xfrm flipV="1">
            <a:off x="7929975" y="3547522"/>
            <a:ext cx="22030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6E6692-648E-1245-8B0D-2270906CA72D}"/>
              </a:ext>
            </a:extLst>
          </p:cNvPr>
          <p:cNvCxnSpPr>
            <a:stCxn id="5" idx="2"/>
            <a:endCxn id="8" idx="1"/>
          </p:cNvCxnSpPr>
          <p:nvPr/>
        </p:nvCxnSpPr>
        <p:spPr>
          <a:xfrm>
            <a:off x="7319610" y="3754435"/>
            <a:ext cx="1198211" cy="10940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9FDD3FB-A422-764E-9262-5924A1189A09}"/>
              </a:ext>
            </a:extLst>
          </p:cNvPr>
          <p:cNvCxnSpPr>
            <a:stCxn id="6" idx="3"/>
            <a:endCxn id="7" idx="0"/>
          </p:cNvCxnSpPr>
          <p:nvPr/>
        </p:nvCxnSpPr>
        <p:spPr>
          <a:xfrm>
            <a:off x="9624251" y="2241268"/>
            <a:ext cx="1119184" cy="10993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2718F96-DEDE-954A-82F3-625A53A3FFA4}"/>
              </a:ext>
            </a:extLst>
          </p:cNvPr>
          <p:cNvCxnSpPr>
            <a:stCxn id="7" idx="2"/>
            <a:endCxn id="8" idx="3"/>
          </p:cNvCxnSpPr>
          <p:nvPr/>
        </p:nvCxnSpPr>
        <p:spPr>
          <a:xfrm flipH="1">
            <a:off x="9738551" y="3754434"/>
            <a:ext cx="1004884" cy="10940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2AB1818-5058-854D-8834-91199F1CA78F}"/>
              </a:ext>
            </a:extLst>
          </p:cNvPr>
          <p:cNvCxnSpPr>
            <a:stCxn id="6" idx="2"/>
          </p:cNvCxnSpPr>
          <p:nvPr/>
        </p:nvCxnSpPr>
        <p:spPr>
          <a:xfrm>
            <a:off x="9013886" y="2448180"/>
            <a:ext cx="0" cy="21933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507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11363</TotalTime>
  <Words>1191</Words>
  <Application>Microsoft Macintosh PowerPoint</Application>
  <PresentationFormat>Widescreen</PresentationFormat>
  <Paragraphs>147</Paragraphs>
  <Slides>14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Automated Neighbor Discovery to Run NDN Anywhere</vt:lpstr>
      <vt:lpstr>Outline</vt:lpstr>
      <vt:lpstr>Problem Statement</vt:lpstr>
      <vt:lpstr>NDN Neighbor Discovery Service</vt:lpstr>
      <vt:lpstr>NDND Components</vt:lpstr>
      <vt:lpstr>Node sends its information to RV</vt:lpstr>
      <vt:lpstr>RV locally stores information about nodes</vt:lpstr>
      <vt:lpstr>RV sends back list of all mappings</vt:lpstr>
      <vt:lpstr>Nodes automatically create IP tunnels</vt:lpstr>
      <vt:lpstr>Filtering the addition of routes</vt:lpstr>
      <vt:lpstr>Update requests</vt:lpstr>
      <vt:lpstr>Design Evaluation</vt:lpstr>
      <vt:lpstr>Future Work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NDN Neighbor Discovery Service</dc:title>
  <dc:creator>Arthi Padmanabhan</dc:creator>
  <cp:lastModifiedBy>Arthi Padmanabhan</cp:lastModifiedBy>
  <cp:revision>36</cp:revision>
  <dcterms:created xsi:type="dcterms:W3CDTF">2018-09-12T17:51:07Z</dcterms:created>
  <dcterms:modified xsi:type="dcterms:W3CDTF">2018-10-02T18:00:44Z</dcterms:modified>
</cp:coreProperties>
</file>