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7" r:id="rId1"/>
  </p:sldMasterIdLst>
  <p:notesMasterIdLst>
    <p:notesMasterId r:id="rId21"/>
  </p:notesMasterIdLst>
  <p:sldIdLst>
    <p:sldId id="256" r:id="rId2"/>
    <p:sldId id="257" r:id="rId3"/>
    <p:sldId id="270" r:id="rId4"/>
    <p:sldId id="271" r:id="rId5"/>
    <p:sldId id="272" r:id="rId6"/>
    <p:sldId id="259" r:id="rId7"/>
    <p:sldId id="273" r:id="rId8"/>
    <p:sldId id="274" r:id="rId9"/>
    <p:sldId id="269" r:id="rId10"/>
    <p:sldId id="275" r:id="rId11"/>
    <p:sldId id="263" r:id="rId12"/>
    <p:sldId id="265" r:id="rId13"/>
    <p:sldId id="266" r:id="rId14"/>
    <p:sldId id="264" r:id="rId15"/>
    <p:sldId id="258" r:id="rId16"/>
    <p:sldId id="267" r:id="rId17"/>
    <p:sldId id="261" r:id="rId18"/>
    <p:sldId id="262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098"/>
  </p:normalViewPr>
  <p:slideViewPr>
    <p:cSldViewPr snapToGrid="0" snapToObjects="1">
      <p:cViewPr varScale="1">
        <p:scale>
          <a:sx n="88" d="100"/>
          <a:sy n="88" d="100"/>
        </p:scale>
        <p:origin x="1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70" d="100"/>
        <a:sy n="27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48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7F9A-43A7-1C4E-80E0-1D9806472113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CE9DF-3936-364A-8C7C-5033D444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rid of bullets 3 and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6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Peers</a:t>
            </a:r>
            <a:r>
              <a:rPr lang="en-US" baseline="0" dirty="0" smtClean="0"/>
              <a:t> may not have time to exchange all the bitmaps when multiple peers are within their communication range</a:t>
            </a:r>
          </a:p>
          <a:p>
            <a:r>
              <a:rPr lang="en-US" baseline="0" dirty="0" smtClean="0"/>
              <a:t>They might need to exchange a sample of bitmaps only. To this end, we need to prioritize bitmaps that let peers know about as many pieces of data available across their neighborhood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8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BitTorrent</a:t>
            </a:r>
            <a:r>
              <a:rPr lang="en-US" sz="2400" dirty="0" smtClean="0"/>
              <a:t> over stable connectivity</a:t>
            </a:r>
          </a:p>
          <a:p>
            <a:r>
              <a:rPr lang="en-US" sz="2400" dirty="0" smtClean="0"/>
              <a:t>Newcomers contact a </a:t>
            </a:r>
            <a:r>
              <a:rPr lang="en-US" sz="2400" i="1" dirty="0" smtClean="0"/>
              <a:t>tracker</a:t>
            </a:r>
            <a:r>
              <a:rPr lang="en-US" sz="2400" dirty="0" smtClean="0"/>
              <a:t> or use a </a:t>
            </a:r>
            <a:r>
              <a:rPr lang="en-US" sz="2400" i="1" dirty="0" smtClean="0"/>
              <a:t>DHT </a:t>
            </a:r>
            <a:r>
              <a:rPr lang="en-US" sz="2400" dirty="0" smtClean="0"/>
              <a:t>to find peers</a:t>
            </a:r>
            <a:endParaRPr lang="en-US" sz="2400" i="1" dirty="0" smtClean="0"/>
          </a:p>
          <a:p>
            <a:r>
              <a:rPr lang="en-US" sz="2400" dirty="0" smtClean="0"/>
              <a:t>Application focuses on </a:t>
            </a:r>
            <a:r>
              <a:rPr lang="en-US" sz="2400" b="1" i="1" dirty="0" smtClean="0"/>
              <a:t>data</a:t>
            </a:r>
            <a:r>
              <a:rPr lang="en-US" sz="2400" dirty="0" smtClean="0"/>
              <a:t>, network focuses on </a:t>
            </a:r>
            <a:r>
              <a:rPr lang="en-US" sz="2400" b="1" i="1" dirty="0" smtClean="0"/>
              <a:t>nodes</a:t>
            </a:r>
          </a:p>
          <a:p>
            <a:pPr lvl="1"/>
            <a:r>
              <a:rPr lang="en-US" sz="2200" dirty="0" smtClean="0"/>
              <a:t>Peers learn which IP address has what data</a:t>
            </a:r>
          </a:p>
          <a:p>
            <a:pPr lvl="1"/>
            <a:r>
              <a:rPr lang="en-US" sz="2200" dirty="0" smtClean="0"/>
              <a:t>Overlay implementation</a:t>
            </a:r>
          </a:p>
          <a:p>
            <a:pPr lvl="1"/>
            <a:r>
              <a:rPr lang="en-US" sz="2200" dirty="0" smtClean="0"/>
              <a:t>Learn more peers by asking already known ones</a:t>
            </a:r>
          </a:p>
          <a:p>
            <a:r>
              <a:rPr lang="en-US" sz="2400" dirty="0" smtClean="0"/>
              <a:t>Application layer measurements &amp; tit-for-tat</a:t>
            </a:r>
          </a:p>
          <a:p>
            <a:r>
              <a:rPr lang="en-US" sz="2400" dirty="0" smtClean="0"/>
              <a:t>Data authentication through hashes in torrent-file</a:t>
            </a:r>
          </a:p>
          <a:p>
            <a:r>
              <a:rPr lang="en-US" sz="2400" dirty="0" smtClean="0"/>
              <a:t>Trust is based on getting the right torrent-file but peers cannot verify that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Peers decide whether they trust data producing peer</a:t>
            </a:r>
          </a:p>
          <a:p>
            <a:endParaRPr lang="en-US" dirty="0" smtClean="0"/>
          </a:p>
          <a:p>
            <a:r>
              <a:rPr lang="en-US" dirty="0" smtClean="0"/>
              <a:t>How NDN can help address</a:t>
            </a:r>
            <a:r>
              <a:rPr lang="en-US" baseline="0" dirty="0" smtClean="0"/>
              <a:t> those 3 problems?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Peers are</a:t>
            </a:r>
            <a:r>
              <a:rPr lang="en-US" baseline="0" dirty="0" smtClean="0"/>
              <a:t> aware of as many available data packets as possible within their communication 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graphs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2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Application layer beaconing</a:t>
            </a:r>
          </a:p>
          <a:p>
            <a:r>
              <a:rPr lang="en-US" sz="1200" dirty="0" smtClean="0"/>
              <a:t>Torrent-file</a:t>
            </a:r>
          </a:p>
          <a:p>
            <a:r>
              <a:rPr lang="en-US" sz="1200" dirty="0" smtClean="0"/>
              <a:t>Data Advertisements (compact encoding through bitmaps)</a:t>
            </a:r>
          </a:p>
          <a:p>
            <a:r>
              <a:rPr lang="en-US" sz="1200" dirty="0" smtClean="0"/>
              <a:t>Prioritized transmission of data advertisements</a:t>
            </a:r>
          </a:p>
          <a:p>
            <a:r>
              <a:rPr lang="en-US" sz="1200" dirty="0" smtClean="0"/>
              <a:t>Collision Avoidance</a:t>
            </a:r>
          </a:p>
          <a:p>
            <a:r>
              <a:rPr lang="en-US" sz="1200" dirty="0" smtClean="0"/>
              <a:t>Rarest Piece First (RPF)-based strategies</a:t>
            </a:r>
          </a:p>
          <a:p>
            <a:endParaRPr lang="en-US" sz="1200" dirty="0" smtClean="0"/>
          </a:p>
          <a:p>
            <a:r>
              <a:rPr lang="en-US" sz="1200" dirty="0" smtClean="0"/>
              <a:t>Data</a:t>
            </a:r>
            <a:r>
              <a:rPr lang="en-US" sz="1200" baseline="0" dirty="0" smtClean="0"/>
              <a:t> already exists, that's why you can create the torrent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Change discovery</a:t>
            </a:r>
            <a:endParaRPr lang="en-US" sz="120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CE9DF-3936-364A-8C7C-5033D444F7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3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11CB795-46DF-034A-A382-253DBC47D071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7800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1CB-5938-D543-823F-5BF652024A33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1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4E12-3065-6D4D-B28C-F4F39470BE87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738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D289-6DFF-6A4B-AB20-8842A09494BB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1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C5A4-C587-F84C-93C9-A1496B309362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7292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3FB7-7FB5-0C4A-829B-769B3A776570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D88D-761E-764C-B93B-1B8B9A0B2B50}" type="datetime1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5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324C-B83C-4541-B8B8-9E46B6F185B0}" type="datetime1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7F88-09B5-1B47-98DB-CE879A73FA1D}" type="datetime1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13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0C-1BA6-034F-803C-8740D9CBEC7C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3AD5-9F17-9C45-9393-862F1882362E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D57FCFC-16E0-2A4F-A145-0C94DB974121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C50F437-B453-1846-9881-F55128A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named-data.net/wp-content/uploads/2017/06/2017-icccn-ntorrent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839" y="-798532"/>
            <a:ext cx="9418320" cy="404164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MANET P2P file sharing over NDN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747" y="4194825"/>
            <a:ext cx="9898505" cy="120980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i="1" u="sng" dirty="0" err="1" smtClean="0"/>
              <a:t>Spyridon</a:t>
            </a:r>
            <a:r>
              <a:rPr lang="en-US" sz="4000" b="1" i="1" u="sng" dirty="0" smtClean="0"/>
              <a:t> </a:t>
            </a:r>
            <a:r>
              <a:rPr lang="en-US" sz="4000" b="1" i="1" u="sng" dirty="0" err="1" smtClean="0"/>
              <a:t>Mastorakis</a:t>
            </a:r>
            <a:r>
              <a:rPr lang="en-US" sz="4000" dirty="0" smtClean="0"/>
              <a:t>, </a:t>
            </a:r>
            <a:r>
              <a:rPr lang="en-US" sz="4000" dirty="0" err="1" smtClean="0"/>
              <a:t>Tianxiang</a:t>
            </a:r>
            <a:r>
              <a:rPr lang="en-US" sz="4000" dirty="0" smtClean="0"/>
              <a:t> Li, </a:t>
            </a:r>
            <a:r>
              <a:rPr lang="en-US" sz="4000" dirty="0" err="1" smtClean="0"/>
              <a:t>Lixia</a:t>
            </a:r>
            <a:r>
              <a:rPr lang="en-US" sz="4000" dirty="0" smtClean="0"/>
              <a:t> Zhang</a:t>
            </a:r>
          </a:p>
          <a:p>
            <a:pPr algn="ctr"/>
            <a:r>
              <a:rPr lang="en-US" sz="4000" dirty="0" smtClean="0"/>
              <a:t>UCLA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80672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NDN Community Meeting</a:t>
            </a:r>
          </a:p>
          <a:p>
            <a:pPr algn="ctr"/>
            <a:r>
              <a:rPr lang="en-US" sz="3000" dirty="0" smtClean="0"/>
              <a:t>NIST, Gaithersburg, MD </a:t>
            </a:r>
          </a:p>
          <a:p>
            <a:pPr algn="ctr"/>
            <a:r>
              <a:rPr lang="en-US" sz="3000" dirty="0" smtClean="0"/>
              <a:t>September 2018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Advertisements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351337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advertisements express which torrent data a peer has</a:t>
            </a:r>
            <a:endParaRPr lang="en-US" sz="2800" dirty="0"/>
          </a:p>
          <a:p>
            <a:r>
              <a:rPr lang="en-US" sz="2800" dirty="0" smtClean="0"/>
              <a:t>Hierarchical naming with application-defined conventions for torrent data: &lt;</a:t>
            </a:r>
            <a:r>
              <a:rPr lang="en-US" sz="2800" b="1" i="1" dirty="0" smtClean="0"/>
              <a:t>torrent-name</a:t>
            </a:r>
            <a:r>
              <a:rPr lang="en-US" sz="2800" dirty="0" smtClean="0"/>
              <a:t>&gt;/&lt;</a:t>
            </a:r>
            <a:r>
              <a:rPr lang="en-US" sz="2800" b="1" dirty="0" smtClean="0"/>
              <a:t>file-name</a:t>
            </a:r>
            <a:r>
              <a:rPr lang="en-US" sz="2800" dirty="0" smtClean="0"/>
              <a:t>&gt;/&lt;</a:t>
            </a:r>
            <a:r>
              <a:rPr lang="en-US" sz="2800" b="1" i="1" dirty="0" smtClean="0"/>
              <a:t>segment-number</a:t>
            </a:r>
            <a:r>
              <a:rPr lang="en-US" sz="2800" dirty="0" smtClean="0"/>
              <a:t>&gt;</a:t>
            </a:r>
          </a:p>
          <a:p>
            <a:pPr lvl="1"/>
            <a:r>
              <a:rPr lang="en-US" sz="2800" dirty="0" smtClean="0"/>
              <a:t>Compact encoding of data advertisements through a bitmap</a:t>
            </a:r>
            <a:endParaRPr lang="en-US" sz="2800" dirty="0"/>
          </a:p>
          <a:p>
            <a:r>
              <a:rPr lang="en-US" sz="2800" dirty="0" smtClean="0"/>
              <a:t>Increase data availability within peer’s communication range:</a:t>
            </a:r>
          </a:p>
          <a:p>
            <a:pPr lvl="1"/>
            <a:r>
              <a:rPr lang="en-US" sz="2800" dirty="0" smtClean="0"/>
              <a:t>Prioritize the data advertisements of peers that have most of the data that is still missing</a:t>
            </a:r>
            <a:endParaRPr lang="en-US" sz="2800" dirty="0"/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758" y="-243840"/>
            <a:ext cx="9692640" cy="1325562"/>
          </a:xfrm>
        </p:spPr>
        <p:txBody>
          <a:bodyPr/>
          <a:lstStyle/>
          <a:p>
            <a:r>
              <a:rPr lang="en-US" dirty="0" smtClean="0"/>
              <a:t>Data 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94972"/>
            <a:ext cx="8595360" cy="4351337"/>
          </a:xfrm>
        </p:spPr>
        <p:txBody>
          <a:bodyPr>
            <a:noAutofit/>
          </a:bodyPr>
          <a:lstStyle/>
          <a:p>
            <a:r>
              <a:rPr lang="en-US" sz="2800" dirty="0" smtClean="0"/>
              <a:t>Variations of the Rarest Piece First (RPF) strategy to fetch rare packets first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Encounter-based RPF</a:t>
            </a:r>
          </a:p>
          <a:p>
            <a:pPr lvl="1"/>
            <a:r>
              <a:rPr lang="en-US" sz="2800" dirty="0" smtClean="0"/>
              <a:t>Rare packets are determined based on a history of encounters among peers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Local neighborhood-based RPF</a:t>
            </a:r>
          </a:p>
          <a:p>
            <a:pPr lvl="1"/>
            <a:r>
              <a:rPr lang="en-US" sz="2800" dirty="0" smtClean="0"/>
              <a:t>Rare packets are determined </a:t>
            </a:r>
            <a:r>
              <a:rPr lang="en-US" sz="2800" dirty="0"/>
              <a:t>based </a:t>
            </a:r>
            <a:r>
              <a:rPr lang="en-US" sz="2800" dirty="0" smtClean="0"/>
              <a:t>on the available data within a peer’s communication range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-330925"/>
            <a:ext cx="9692640" cy="1325562"/>
          </a:xfrm>
        </p:spPr>
        <p:txBody>
          <a:bodyPr/>
          <a:lstStyle/>
          <a:p>
            <a:r>
              <a:rPr lang="en-US" dirty="0" smtClean="0"/>
              <a:t>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prototype on </a:t>
            </a:r>
            <a:r>
              <a:rPr lang="en-US" sz="2800" dirty="0" err="1" smtClean="0"/>
              <a:t>MacOS</a:t>
            </a:r>
            <a:r>
              <a:rPr lang="en-US" sz="2800" dirty="0"/>
              <a:t> </a:t>
            </a:r>
            <a:r>
              <a:rPr lang="en-US" sz="2800" dirty="0" smtClean="0"/>
              <a:t>based on Apple’s </a:t>
            </a:r>
            <a:r>
              <a:rPr lang="en-US" sz="2800" dirty="0" err="1" smtClean="0"/>
              <a:t>WiFi</a:t>
            </a:r>
            <a:r>
              <a:rPr lang="en-US" sz="2800" dirty="0" smtClean="0"/>
              <a:t> ad-hoc implementation</a:t>
            </a:r>
          </a:p>
          <a:p>
            <a:r>
              <a:rPr lang="en-US" sz="2800" dirty="0" smtClean="0"/>
              <a:t>Experiments conducted on UCLA campus</a:t>
            </a:r>
          </a:p>
          <a:p>
            <a:r>
              <a:rPr lang="en-US" sz="2800" dirty="0" smtClean="0"/>
              <a:t>Simulation experiments for evaluation at scale</a:t>
            </a:r>
          </a:p>
          <a:p>
            <a:r>
              <a:rPr lang="en-US" sz="2800" dirty="0" smtClean="0"/>
              <a:t>Ongoing effort: </a:t>
            </a:r>
          </a:p>
          <a:p>
            <a:pPr lvl="1"/>
            <a:r>
              <a:rPr lang="en-US" sz="2800" dirty="0" smtClean="0"/>
              <a:t>Comparison with IP-solutions</a:t>
            </a:r>
          </a:p>
          <a:p>
            <a:pPr lvl="1"/>
            <a:r>
              <a:rPr lang="en-US" sz="2800" dirty="0" err="1" smtClean="0"/>
              <a:t>Merkle</a:t>
            </a:r>
            <a:r>
              <a:rPr lang="en-US" sz="2800" dirty="0"/>
              <a:t> </a:t>
            </a:r>
            <a:r>
              <a:rPr lang="en-US" sz="2800" dirty="0" smtClean="0"/>
              <a:t>tree to reduce torrent-file size</a:t>
            </a:r>
          </a:p>
          <a:p>
            <a:pPr lvl="1"/>
            <a:r>
              <a:rPr lang="en-US" sz="2800" dirty="0" smtClean="0"/>
              <a:t>Multi-hop communication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86" y="-83979"/>
            <a:ext cx="9692640" cy="1325562"/>
          </a:xfrm>
        </p:spPr>
        <p:txBody>
          <a:bodyPr/>
          <a:lstStyle/>
          <a:p>
            <a:r>
              <a:rPr lang="en-US" dirty="0" smtClean="0"/>
              <a:t>How to learn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37160" y="5036820"/>
            <a:ext cx="112928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Thank you for your time!</a:t>
            </a:r>
          </a:p>
          <a:p>
            <a:pPr algn="ctr"/>
            <a:r>
              <a:rPr lang="en-US" dirty="0" smtClean="0"/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9653" y="1558945"/>
            <a:ext cx="115823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 smtClean="0"/>
              <a:t>Published work on P2P file sharing over the Internet: </a:t>
            </a:r>
          </a:p>
          <a:p>
            <a:pPr algn="ctr"/>
            <a:endParaRPr lang="en-US" sz="2500" dirty="0" smtClean="0"/>
          </a:p>
          <a:p>
            <a:pPr algn="ctr"/>
            <a:r>
              <a:rPr lang="en-US" sz="2500" dirty="0" err="1" smtClean="0"/>
              <a:t>Spyridon</a:t>
            </a:r>
            <a:r>
              <a:rPr lang="en-US" sz="2500" dirty="0" smtClean="0"/>
              <a:t> </a:t>
            </a:r>
            <a:r>
              <a:rPr lang="en-US" sz="2500" dirty="0" err="1" smtClean="0"/>
              <a:t>Mastorakis</a:t>
            </a:r>
            <a:r>
              <a:rPr lang="en-US" sz="2500" dirty="0" smtClean="0"/>
              <a:t>, Alexander </a:t>
            </a:r>
            <a:r>
              <a:rPr lang="en-US" sz="2500" dirty="0" err="1" smtClean="0"/>
              <a:t>Afanasyev</a:t>
            </a:r>
            <a:r>
              <a:rPr lang="en-US" sz="2500" dirty="0" smtClean="0"/>
              <a:t>, </a:t>
            </a:r>
            <a:r>
              <a:rPr lang="en-US" sz="2500" dirty="0" err="1" smtClean="0"/>
              <a:t>Yingdi</a:t>
            </a:r>
            <a:r>
              <a:rPr lang="en-US" sz="2500" dirty="0" smtClean="0"/>
              <a:t> Yu, and </a:t>
            </a:r>
            <a:r>
              <a:rPr lang="en-US" sz="2500" dirty="0" err="1" smtClean="0"/>
              <a:t>Lixia</a:t>
            </a:r>
            <a:r>
              <a:rPr lang="en-US" sz="2500" dirty="0" smtClean="0"/>
              <a:t> Zhang,</a:t>
            </a:r>
            <a:endParaRPr lang="en-US" sz="2500" dirty="0"/>
          </a:p>
          <a:p>
            <a:pPr algn="ctr"/>
            <a:r>
              <a:rPr lang="en-US" sz="2500" b="1" dirty="0" smtClean="0"/>
              <a:t>“</a:t>
            </a:r>
            <a:r>
              <a:rPr lang="en-US" sz="2500" b="1" dirty="0" err="1" smtClean="0"/>
              <a:t>nTorrent</a:t>
            </a:r>
            <a:r>
              <a:rPr lang="en-US" sz="2500" b="1" dirty="0"/>
              <a:t>: Peer-to-Peer File Sharing in Named Data </a:t>
            </a:r>
            <a:r>
              <a:rPr lang="en-US" sz="2500" b="1" dirty="0" smtClean="0"/>
              <a:t>Networking</a:t>
            </a:r>
            <a:r>
              <a:rPr lang="en-US" sz="2500" dirty="0" smtClean="0"/>
              <a:t>”,</a:t>
            </a:r>
          </a:p>
          <a:p>
            <a:pPr algn="ctr"/>
            <a:r>
              <a:rPr lang="en-US" sz="2500" dirty="0"/>
              <a:t>i</a:t>
            </a:r>
            <a:r>
              <a:rPr lang="en-US" sz="2500" dirty="0" smtClean="0"/>
              <a:t>n </a:t>
            </a:r>
            <a:r>
              <a:rPr lang="en-US" sz="2500" dirty="0"/>
              <a:t>proceedings of the 26th International Conference on Computer Communications and Networks (ICCCN), July 2017</a:t>
            </a:r>
            <a:r>
              <a:rPr lang="en-US" sz="2500" dirty="0" smtClean="0"/>
              <a:t>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/>
              <a:t>Link: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named-data.net/wp-content/uploads/2017/06/2017-icccn-ntorrent.pdf</a:t>
            </a:r>
            <a:endParaRPr lang="en-US" sz="2000" dirty="0"/>
          </a:p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6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-135390"/>
            <a:ext cx="9692640" cy="1325562"/>
          </a:xfrm>
        </p:spPr>
        <p:txBody>
          <a:bodyPr/>
          <a:lstStyle/>
          <a:p>
            <a:r>
              <a:rPr lang="en-US" dirty="0" smtClean="0"/>
              <a:t>Data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Torrent file contains names of data to request</a:t>
            </a:r>
          </a:p>
          <a:p>
            <a:r>
              <a:rPr lang="en-US" sz="2400" dirty="0" smtClean="0"/>
              <a:t>Each data packet has the hash of the packet as the last name component</a:t>
            </a:r>
          </a:p>
          <a:p>
            <a:r>
              <a:rPr lang="en-US" sz="2400" dirty="0" smtClean="0"/>
              <a:t>Peers request data with a name including the hash of each data packet</a:t>
            </a:r>
          </a:p>
          <a:p>
            <a:r>
              <a:rPr lang="en-US" sz="2400" dirty="0" smtClean="0"/>
              <a:t>Peers have to verify the signature of the torrent file</a:t>
            </a:r>
          </a:p>
          <a:p>
            <a:pPr lvl="1"/>
            <a:r>
              <a:rPr lang="en-US" sz="2200" dirty="0" smtClean="0"/>
              <a:t>Pre-defined set of trust anchors</a:t>
            </a:r>
          </a:p>
          <a:p>
            <a:r>
              <a:rPr lang="en-US" sz="2400" dirty="0" smtClean="0"/>
              <a:t>Peers leverage the hash in the name to authenticate torrent data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95" y="-138600"/>
            <a:ext cx="9692640" cy="1325562"/>
          </a:xfrm>
        </p:spPr>
        <p:txBody>
          <a:bodyPr/>
          <a:lstStyle/>
          <a:p>
            <a:r>
              <a:rPr lang="en-US" dirty="0" smtClean="0"/>
              <a:t>Use case #1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607" y="1397214"/>
            <a:ext cx="5750994" cy="463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7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86" y="-200298"/>
            <a:ext cx="9692640" cy="1325562"/>
          </a:xfrm>
        </p:spPr>
        <p:txBody>
          <a:bodyPr/>
          <a:lstStyle/>
          <a:p>
            <a:r>
              <a:rPr lang="en-US" smtClean="0"/>
              <a:t>Design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16</a:t>
            </a:fld>
            <a:endParaRPr lang="en-US"/>
          </a:p>
        </p:txBody>
      </p:sp>
      <p:cxnSp>
        <p:nvCxnSpPr>
          <p:cNvPr id="26" name="Shape 132">
            <a:extLst>
              <a:ext uri="{FF2B5EF4-FFF2-40B4-BE49-F238E27FC236}">
                <a16:creationId xmlns:a16="http://schemas.microsoft.com/office/drawing/2014/main" xmlns="" id="{CD5586C3-FD3B-2E4D-841D-5A112899B0EA}"/>
              </a:ext>
            </a:extLst>
          </p:cNvPr>
          <p:cNvCxnSpPr>
            <a:cxnSpLocks/>
          </p:cNvCxnSpPr>
          <p:nvPr/>
        </p:nvCxnSpPr>
        <p:spPr>
          <a:xfrm>
            <a:off x="3211930" y="1957290"/>
            <a:ext cx="0" cy="41387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Shape 133">
            <a:extLst>
              <a:ext uri="{FF2B5EF4-FFF2-40B4-BE49-F238E27FC236}">
                <a16:creationId xmlns:a16="http://schemas.microsoft.com/office/drawing/2014/main" xmlns="" id="{8E20C55F-D167-204D-9EEC-E8879646297A}"/>
              </a:ext>
            </a:extLst>
          </p:cNvPr>
          <p:cNvCxnSpPr>
            <a:cxnSpLocks/>
          </p:cNvCxnSpPr>
          <p:nvPr/>
        </p:nvCxnSpPr>
        <p:spPr>
          <a:xfrm>
            <a:off x="8041434" y="1957289"/>
            <a:ext cx="0" cy="427417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" name="Shape 134">
            <a:extLst>
              <a:ext uri="{FF2B5EF4-FFF2-40B4-BE49-F238E27FC236}">
                <a16:creationId xmlns:a16="http://schemas.microsoft.com/office/drawing/2014/main" xmlns="" id="{C09EB6E2-A541-5841-8955-E9AB698DDB0C}"/>
              </a:ext>
            </a:extLst>
          </p:cNvPr>
          <p:cNvCxnSpPr/>
          <p:nvPr/>
        </p:nvCxnSpPr>
        <p:spPr>
          <a:xfrm>
            <a:off x="3211930" y="2166395"/>
            <a:ext cx="4819812" cy="211852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cxnSp>
        <p:nvCxnSpPr>
          <p:cNvPr id="29" name="Shape 135">
            <a:extLst>
              <a:ext uri="{FF2B5EF4-FFF2-40B4-BE49-F238E27FC236}">
                <a16:creationId xmlns:a16="http://schemas.microsoft.com/office/drawing/2014/main" xmlns="" id="{3079127D-3986-E34D-8701-F4A3DA945F20}"/>
              </a:ext>
            </a:extLst>
          </p:cNvPr>
          <p:cNvCxnSpPr/>
          <p:nvPr/>
        </p:nvCxnSpPr>
        <p:spPr>
          <a:xfrm>
            <a:off x="3211930" y="3092914"/>
            <a:ext cx="4829504" cy="30784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ysDot"/>
            <a:miter lim="800000"/>
            <a:headEnd type="none" w="lg" len="lg"/>
            <a:tailEnd type="triangle" w="lg" len="lg"/>
          </a:ln>
        </p:spPr>
      </p:cxnSp>
      <p:sp>
        <p:nvSpPr>
          <p:cNvPr id="30" name="Shape 136">
            <a:extLst>
              <a:ext uri="{FF2B5EF4-FFF2-40B4-BE49-F238E27FC236}">
                <a16:creationId xmlns:a16="http://schemas.microsoft.com/office/drawing/2014/main" xmlns="" id="{471826AD-08C9-5E45-9D4E-E40E5EC98259}"/>
              </a:ext>
            </a:extLst>
          </p:cNvPr>
          <p:cNvSpPr txBox="1"/>
          <p:nvPr/>
        </p:nvSpPr>
        <p:spPr>
          <a:xfrm rot="190853">
            <a:off x="4623073" y="1894510"/>
            <a:ext cx="2744420" cy="30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1a. </a:t>
            </a:r>
            <a:r>
              <a:rPr lang="en-US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Discovery Interest</a:t>
            </a:r>
            <a:endParaRPr dirty="0"/>
          </a:p>
        </p:txBody>
      </p:sp>
      <p:sp>
        <p:nvSpPr>
          <p:cNvPr id="31" name="Shape 139">
            <a:extLst>
              <a:ext uri="{FF2B5EF4-FFF2-40B4-BE49-F238E27FC236}">
                <a16:creationId xmlns:a16="http://schemas.microsoft.com/office/drawing/2014/main" xmlns="" id="{3598B1BD-325E-BC44-9AE3-182CC9E44215}"/>
              </a:ext>
            </a:extLst>
          </p:cNvPr>
          <p:cNvSpPr txBox="1"/>
          <p:nvPr/>
        </p:nvSpPr>
        <p:spPr>
          <a:xfrm rot="271589">
            <a:off x="3673856" y="2898519"/>
            <a:ext cx="4086186" cy="33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2a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(If needed)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 for torrent-file</a:t>
            </a: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" name="Shape 134">
            <a:extLst>
              <a:ext uri="{FF2B5EF4-FFF2-40B4-BE49-F238E27FC236}">
                <a16:creationId xmlns:a16="http://schemas.microsoft.com/office/drawing/2014/main" xmlns="" id="{7ACA2FE9-C624-2E47-A4EF-3BF42B3D5EC4}"/>
              </a:ext>
            </a:extLst>
          </p:cNvPr>
          <p:cNvCxnSpPr>
            <a:cxnSpLocks/>
          </p:cNvCxnSpPr>
          <p:nvPr/>
        </p:nvCxnSpPr>
        <p:spPr>
          <a:xfrm flipH="1">
            <a:off x="3221623" y="2558398"/>
            <a:ext cx="4819812" cy="11634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sp>
        <p:nvSpPr>
          <p:cNvPr id="33" name="Shape 136">
            <a:extLst>
              <a:ext uri="{FF2B5EF4-FFF2-40B4-BE49-F238E27FC236}">
                <a16:creationId xmlns:a16="http://schemas.microsoft.com/office/drawing/2014/main" xmlns="" id="{314F2756-8D5C-8D43-8F13-B48CE28AD364}"/>
              </a:ext>
            </a:extLst>
          </p:cNvPr>
          <p:cNvSpPr txBox="1"/>
          <p:nvPr/>
        </p:nvSpPr>
        <p:spPr>
          <a:xfrm>
            <a:off x="4644820" y="2291191"/>
            <a:ext cx="2247047" cy="372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1b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Discovery data</a:t>
            </a:r>
            <a:endParaRPr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EB0A41-E357-6A41-A9A9-2567A12B6ACA}"/>
              </a:ext>
            </a:extLst>
          </p:cNvPr>
          <p:cNvSpPr txBox="1"/>
          <p:nvPr/>
        </p:nvSpPr>
        <p:spPr>
          <a:xfrm>
            <a:off x="2676837" y="160233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Peer 1</a:t>
            </a:r>
            <a:endParaRPr lang="en-US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7D7E15E-093A-1942-9C18-3FFBFED1C643}"/>
              </a:ext>
            </a:extLst>
          </p:cNvPr>
          <p:cNvSpPr txBox="1"/>
          <p:nvPr/>
        </p:nvSpPr>
        <p:spPr>
          <a:xfrm>
            <a:off x="7538860" y="160233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Peer 2</a:t>
            </a:r>
            <a:endParaRPr lang="en-US" sz="2000" dirty="0"/>
          </a:p>
        </p:txBody>
      </p:sp>
      <p:cxnSp>
        <p:nvCxnSpPr>
          <p:cNvPr id="36" name="Shape 134">
            <a:extLst>
              <a:ext uri="{FF2B5EF4-FFF2-40B4-BE49-F238E27FC236}">
                <a16:creationId xmlns:a16="http://schemas.microsoft.com/office/drawing/2014/main" xmlns="" id="{C09EB6E2-A541-5841-8955-E9AB698DDB0C}"/>
              </a:ext>
            </a:extLst>
          </p:cNvPr>
          <p:cNvCxnSpPr/>
          <p:nvPr/>
        </p:nvCxnSpPr>
        <p:spPr>
          <a:xfrm>
            <a:off x="3211930" y="4128168"/>
            <a:ext cx="4819812" cy="211852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sp>
        <p:nvSpPr>
          <p:cNvPr id="37" name="Shape 136">
            <a:extLst>
              <a:ext uri="{FF2B5EF4-FFF2-40B4-BE49-F238E27FC236}">
                <a16:creationId xmlns:a16="http://schemas.microsoft.com/office/drawing/2014/main" xmlns="" id="{471826AD-08C9-5E45-9D4E-E40E5EC98259}"/>
              </a:ext>
            </a:extLst>
          </p:cNvPr>
          <p:cNvSpPr txBox="1"/>
          <p:nvPr/>
        </p:nvSpPr>
        <p:spPr>
          <a:xfrm rot="190853">
            <a:off x="4452969" y="3901542"/>
            <a:ext cx="3281119" cy="3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3a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 advertisement Interest</a:t>
            </a:r>
            <a:endParaRPr b="1" dirty="0"/>
          </a:p>
        </p:txBody>
      </p:sp>
      <p:cxnSp>
        <p:nvCxnSpPr>
          <p:cNvPr id="38" name="Shape 134">
            <a:extLst>
              <a:ext uri="{FF2B5EF4-FFF2-40B4-BE49-F238E27FC236}">
                <a16:creationId xmlns:a16="http://schemas.microsoft.com/office/drawing/2014/main" xmlns="" id="{7ACA2FE9-C624-2E47-A4EF-3BF42B3D5EC4}"/>
              </a:ext>
            </a:extLst>
          </p:cNvPr>
          <p:cNvCxnSpPr>
            <a:cxnSpLocks/>
          </p:cNvCxnSpPr>
          <p:nvPr/>
        </p:nvCxnSpPr>
        <p:spPr>
          <a:xfrm flipH="1">
            <a:off x="3221623" y="4520171"/>
            <a:ext cx="4819812" cy="11634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sp>
        <p:nvSpPr>
          <p:cNvPr id="39" name="Shape 136">
            <a:extLst>
              <a:ext uri="{FF2B5EF4-FFF2-40B4-BE49-F238E27FC236}">
                <a16:creationId xmlns:a16="http://schemas.microsoft.com/office/drawing/2014/main" xmlns="" id="{314F2756-8D5C-8D43-8F13-B48CE28AD364}"/>
              </a:ext>
            </a:extLst>
          </p:cNvPr>
          <p:cNvSpPr txBox="1"/>
          <p:nvPr/>
        </p:nvSpPr>
        <p:spPr>
          <a:xfrm>
            <a:off x="3762041" y="4238319"/>
            <a:ext cx="3263047" cy="383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3b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advertisement Data</a:t>
            </a:r>
            <a:endParaRPr dirty="0"/>
          </a:p>
        </p:txBody>
      </p:sp>
      <p:cxnSp>
        <p:nvCxnSpPr>
          <p:cNvPr id="40" name="Shape 134">
            <a:extLst>
              <a:ext uri="{FF2B5EF4-FFF2-40B4-BE49-F238E27FC236}">
                <a16:creationId xmlns:a16="http://schemas.microsoft.com/office/drawing/2014/main" xmlns="" id="{C09EB6E2-A541-5841-8955-E9AB698DDB0C}"/>
              </a:ext>
            </a:extLst>
          </p:cNvPr>
          <p:cNvCxnSpPr/>
          <p:nvPr/>
        </p:nvCxnSpPr>
        <p:spPr>
          <a:xfrm>
            <a:off x="3211930" y="4940966"/>
            <a:ext cx="4819812" cy="211852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sp>
        <p:nvSpPr>
          <p:cNvPr id="41" name="Shape 136">
            <a:extLst>
              <a:ext uri="{FF2B5EF4-FFF2-40B4-BE49-F238E27FC236}">
                <a16:creationId xmlns:a16="http://schemas.microsoft.com/office/drawing/2014/main" xmlns="" id="{471826AD-08C9-5E45-9D4E-E40E5EC98259}"/>
              </a:ext>
            </a:extLst>
          </p:cNvPr>
          <p:cNvSpPr txBox="1"/>
          <p:nvPr/>
        </p:nvSpPr>
        <p:spPr>
          <a:xfrm rot="190853">
            <a:off x="4620195" y="4715360"/>
            <a:ext cx="3281119" cy="3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Interest for torrent data</a:t>
            </a:r>
            <a:endParaRPr b="1" dirty="0"/>
          </a:p>
        </p:txBody>
      </p:sp>
      <p:cxnSp>
        <p:nvCxnSpPr>
          <p:cNvPr id="42" name="Shape 134">
            <a:extLst>
              <a:ext uri="{FF2B5EF4-FFF2-40B4-BE49-F238E27FC236}">
                <a16:creationId xmlns:a16="http://schemas.microsoft.com/office/drawing/2014/main" xmlns="" id="{7ACA2FE9-C624-2E47-A4EF-3BF42B3D5EC4}"/>
              </a:ext>
            </a:extLst>
          </p:cNvPr>
          <p:cNvCxnSpPr>
            <a:cxnSpLocks/>
          </p:cNvCxnSpPr>
          <p:nvPr/>
        </p:nvCxnSpPr>
        <p:spPr>
          <a:xfrm flipH="1">
            <a:off x="3221623" y="5332969"/>
            <a:ext cx="4819812" cy="11634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lg" len="lg"/>
            <a:tailEnd type="triangle" w="lg" len="lg"/>
          </a:ln>
        </p:spPr>
      </p:cxnSp>
      <p:sp>
        <p:nvSpPr>
          <p:cNvPr id="43" name="Shape 136">
            <a:extLst>
              <a:ext uri="{FF2B5EF4-FFF2-40B4-BE49-F238E27FC236}">
                <a16:creationId xmlns:a16="http://schemas.microsoft.com/office/drawing/2014/main" xmlns="" id="{314F2756-8D5C-8D43-8F13-B48CE28AD364}"/>
              </a:ext>
            </a:extLst>
          </p:cNvPr>
          <p:cNvSpPr txBox="1"/>
          <p:nvPr/>
        </p:nvSpPr>
        <p:spPr>
          <a:xfrm>
            <a:off x="3929225" y="5085548"/>
            <a:ext cx="3263047" cy="383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Torrent data</a:t>
            </a:r>
            <a:endParaRPr dirty="0"/>
          </a:p>
        </p:txBody>
      </p:sp>
      <p:sp>
        <p:nvSpPr>
          <p:cNvPr id="44" name="Shape 136">
            <a:extLst>
              <a:ext uri="{FF2B5EF4-FFF2-40B4-BE49-F238E27FC236}">
                <a16:creationId xmlns:a16="http://schemas.microsoft.com/office/drawing/2014/main" xmlns="" id="{314F2756-8D5C-8D43-8F13-B48CE28AD364}"/>
              </a:ext>
            </a:extLst>
          </p:cNvPr>
          <p:cNvSpPr txBox="1"/>
          <p:nvPr/>
        </p:nvSpPr>
        <p:spPr>
          <a:xfrm>
            <a:off x="3221623" y="5445612"/>
            <a:ext cx="4819811" cy="383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mr-IN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dirty="0"/>
          </a:p>
        </p:txBody>
      </p:sp>
      <p:cxnSp>
        <p:nvCxnSpPr>
          <p:cNvPr id="45" name="Shape 135">
            <a:extLst>
              <a:ext uri="{FF2B5EF4-FFF2-40B4-BE49-F238E27FC236}">
                <a16:creationId xmlns:a16="http://schemas.microsoft.com/office/drawing/2014/main" xmlns="" id="{3079127D-3986-E34D-8701-F4A3DA945F20}"/>
              </a:ext>
            </a:extLst>
          </p:cNvPr>
          <p:cNvCxnSpPr/>
          <p:nvPr/>
        </p:nvCxnSpPr>
        <p:spPr>
          <a:xfrm flipH="1">
            <a:off x="3196481" y="3606336"/>
            <a:ext cx="4854646" cy="26100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ysDot"/>
            <a:miter lim="800000"/>
            <a:headEnd type="none" w="lg" len="lg"/>
            <a:tailEnd type="triangle" w="lg" len="lg"/>
          </a:ln>
        </p:spPr>
      </p:cxnSp>
      <p:sp>
        <p:nvSpPr>
          <p:cNvPr id="46" name="Shape 139">
            <a:extLst>
              <a:ext uri="{FF2B5EF4-FFF2-40B4-BE49-F238E27FC236}">
                <a16:creationId xmlns:a16="http://schemas.microsoft.com/office/drawing/2014/main" xmlns="" id="{3598B1BD-325E-BC44-9AE3-182CC9E44215}"/>
              </a:ext>
            </a:extLst>
          </p:cNvPr>
          <p:cNvSpPr txBox="1"/>
          <p:nvPr/>
        </p:nvSpPr>
        <p:spPr>
          <a:xfrm rot="21438249">
            <a:off x="3934652" y="3405047"/>
            <a:ext cx="2762359" cy="29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2b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(If needed)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Torrent-file</a:t>
            </a: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870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023" y="-41010"/>
            <a:ext cx="9692640" cy="1325562"/>
          </a:xfrm>
        </p:spPr>
        <p:txBody>
          <a:bodyPr/>
          <a:lstStyle/>
          <a:p>
            <a:r>
              <a:rPr lang="en-US" dirty="0" smtClean="0"/>
              <a:t>Discovery &amp; Torrent-File Exchange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37772" y="36507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08192" y="1592216"/>
            <a:ext cx="53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0025" y="59875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15878" y="399142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510971" y="2213828"/>
            <a:ext cx="3425372" cy="162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10971" y="3991429"/>
            <a:ext cx="6139543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10971" y="4105729"/>
            <a:ext cx="1712686" cy="1530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98084" y="312537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Discovery Interest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35199" y="4261758"/>
            <a:ext cx="1712686" cy="153095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63708" y="633547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Beacon Data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86111" y="2953923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Interest </a:t>
            </a:r>
            <a:r>
              <a:rPr lang="en-US" smtClean="0"/>
              <a:t>for torrent-file</a:t>
            </a:r>
            <a:endParaRPr lang="en-US" dirty="0" smtClean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510971" y="2227127"/>
            <a:ext cx="3425372" cy="162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10971" y="4004728"/>
            <a:ext cx="6139543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0971" y="4119028"/>
            <a:ext cx="1712686" cy="1530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727960" y="2439612"/>
            <a:ext cx="3256241" cy="147399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46128" y="193457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Torrent-file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868" y="3666155"/>
            <a:ext cx="342900" cy="5715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958" y="1974847"/>
            <a:ext cx="342900" cy="571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466" y="3890345"/>
            <a:ext cx="342900" cy="5715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622" y="5801092"/>
            <a:ext cx="34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0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0" grpId="0"/>
      <p:bldP spid="30" grpId="1"/>
      <p:bldP spid="31" grpId="0"/>
      <p:bldP spid="31" grpId="1"/>
      <p:bldP spid="38" grpId="0"/>
      <p:bldP spid="3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84" y="-82365"/>
            <a:ext cx="9692640" cy="1325562"/>
          </a:xfrm>
        </p:spPr>
        <p:txBody>
          <a:bodyPr/>
          <a:lstStyle/>
          <a:p>
            <a:r>
              <a:rPr lang="en-US" dirty="0" smtClean="0"/>
              <a:t>Prioritized Data Advertisements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412" y="37498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99832" y="1691322"/>
            <a:ext cx="53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51665" y="60866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07518" y="409053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66325" y="2206098"/>
            <a:ext cx="3425372" cy="162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66325" y="3983699"/>
            <a:ext cx="6139543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66325" y="4097999"/>
            <a:ext cx="1712686" cy="1530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46136" y="2968036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Bitmap Interest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356150" y="2689548"/>
            <a:ext cx="1589733" cy="2796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449585" y="4456564"/>
            <a:ext cx="3856283" cy="1487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031615" y="4232209"/>
            <a:ext cx="1944914" cy="177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49322" y="594233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Bitmap 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214673" y="2603897"/>
            <a:ext cx="1562550" cy="2882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112885" y="2603897"/>
            <a:ext cx="2485083" cy="1379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340860" y="2484404"/>
            <a:ext cx="3373815" cy="1450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58240" y="1824444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Bitmap Interest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166659" y="4631519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Bitmap 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266198" y="4097999"/>
            <a:ext cx="6133105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8195243" y="2487689"/>
            <a:ext cx="2466225" cy="1455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481563" y="4612593"/>
            <a:ext cx="3917740" cy="1425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704" y="3660709"/>
            <a:ext cx="342900" cy="571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538" y="2046683"/>
            <a:ext cx="342900" cy="5715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9176" y="4021786"/>
            <a:ext cx="342900" cy="5715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904" y="5530124"/>
            <a:ext cx="342900" cy="571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51" y="2348230"/>
            <a:ext cx="25527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6" grpId="0"/>
      <p:bldP spid="26" grpId="1"/>
      <p:bldP spid="26" grpId="2"/>
      <p:bldP spid="26" grpId="3"/>
      <p:bldP spid="38" grpId="2"/>
      <p:bldP spid="38" grpId="3"/>
      <p:bldP spid="39" grpId="0"/>
      <p:bldP spid="3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87" y="2036444"/>
            <a:ext cx="9217442" cy="454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4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815" y="0"/>
            <a:ext cx="9692640" cy="1325562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117725"/>
            <a:ext cx="10713576" cy="435133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Efficient information/file sharing in wireless ad-hoc communication scenarios</a:t>
            </a:r>
            <a:br>
              <a:rPr lang="en-US" sz="3000" dirty="0" smtClean="0"/>
            </a:br>
            <a:endParaRPr lang="en-US" sz="3000" dirty="0"/>
          </a:p>
          <a:p>
            <a:r>
              <a:rPr lang="en-US" sz="3000" dirty="0" smtClean="0"/>
              <a:t>Example use-cases: battlefield, rural areas, crowded events</a:t>
            </a: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</a:t>
            </a:r>
            <a:r>
              <a:rPr lang="en-US" dirty="0"/>
              <a:t>f</a:t>
            </a:r>
            <a:r>
              <a:rPr lang="en-US" dirty="0" smtClean="0"/>
              <a:t>ile sharing over the Internet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31" y="1754256"/>
            <a:ext cx="4670553" cy="4465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47" y="1754256"/>
            <a:ext cx="5502929" cy="44650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5296" y="6147308"/>
            <a:ext cx="347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Tracker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73239" y="6147308"/>
            <a:ext cx="347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8808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MANET P2P file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799"/>
            <a:ext cx="8595360" cy="2521819"/>
          </a:xfrm>
        </p:spPr>
        <p:txBody>
          <a:bodyPr>
            <a:noAutofit/>
          </a:bodyPr>
          <a:lstStyle/>
          <a:p>
            <a:r>
              <a:rPr lang="en-US" sz="2800" dirty="0" smtClean="0"/>
              <a:t>Sharing file among ad-hoc encounters</a:t>
            </a:r>
          </a:p>
          <a:p>
            <a:pPr lvl="1"/>
            <a:r>
              <a:rPr lang="en-US" sz="2800" dirty="0" smtClean="0"/>
              <a:t>How to even get an IP address?</a:t>
            </a:r>
          </a:p>
          <a:p>
            <a:r>
              <a:rPr lang="en-US" sz="2800" dirty="0" smtClean="0"/>
              <a:t>Intermittent connectivity</a:t>
            </a:r>
          </a:p>
          <a:p>
            <a:pPr lvl="1"/>
            <a:r>
              <a:rPr lang="en-US" sz="2800" dirty="0" smtClean="0"/>
              <a:t>How to make the most out of each encounter?</a:t>
            </a:r>
          </a:p>
          <a:p>
            <a:r>
              <a:rPr lang="en-US" sz="2800" dirty="0" smtClean="0"/>
              <a:t>A separate TCP connection to each encountered peer</a:t>
            </a:r>
          </a:p>
          <a:p>
            <a:pPr marL="274320" lvl="1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051742"/>
            <a:ext cx="11083255" cy="14173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/>
              <a:t>Different than P2P file </a:t>
            </a:r>
          </a:p>
          <a:p>
            <a:pPr marL="0" indent="0" algn="ctr">
              <a:buNone/>
            </a:pPr>
            <a:r>
              <a:rPr lang="en-US" sz="4000" b="1" dirty="0" smtClean="0"/>
              <a:t>sharing over the Internet!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36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NDN has to offer to P2P file sharing in MANET?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37125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Use application assigned names for secure data retrieval</a:t>
            </a:r>
          </a:p>
          <a:p>
            <a:pPr lvl="1"/>
            <a:r>
              <a:rPr lang="en-US" sz="2600" dirty="0" smtClean="0"/>
              <a:t>Independent of nodes and their current location</a:t>
            </a:r>
          </a:p>
          <a:p>
            <a:pPr lvl="1"/>
            <a:r>
              <a:rPr lang="en-US" sz="2800" dirty="0"/>
              <a:t>Named and secured data can be served from </a:t>
            </a:r>
            <a:r>
              <a:rPr lang="en-US" sz="2800" dirty="0" smtClean="0"/>
              <a:t>anywhere</a:t>
            </a:r>
            <a:endParaRPr lang="en-US" sz="2600" dirty="0" smtClean="0"/>
          </a:p>
          <a:p>
            <a:pPr lvl="1"/>
            <a:r>
              <a:rPr lang="en-US" sz="2600" dirty="0" smtClean="0"/>
              <a:t>Take advantage of broadcast nature of wireless communication medium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800" dirty="0" smtClean="0"/>
              <a:t>Nodes have built-in storage for pending Interests (PIT) and data (CS)</a:t>
            </a:r>
          </a:p>
          <a:p>
            <a:pPr lvl="1"/>
            <a:r>
              <a:rPr lang="en-US" sz="2600" dirty="0" smtClean="0"/>
              <a:t>Carry Interests and </a:t>
            </a:r>
            <a:r>
              <a:rPr lang="en-US" sz="2600" dirty="0"/>
              <a:t>d</a:t>
            </a:r>
            <a:r>
              <a:rPr lang="en-US" sz="2600" dirty="0" smtClean="0"/>
              <a:t>ata around</a:t>
            </a:r>
          </a:p>
          <a:p>
            <a:pPr lvl="1"/>
            <a:r>
              <a:rPr lang="en-US" sz="2600" dirty="0" smtClean="0"/>
              <a:t>Utilize any ad-hoc connectivity to forward packets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-214812"/>
            <a:ext cx="9692640" cy="1325562"/>
          </a:xfrm>
        </p:spPr>
        <p:txBody>
          <a:bodyPr/>
          <a:lstStyle/>
          <a:p>
            <a:r>
              <a:rPr lang="en-US" dirty="0" smtClean="0"/>
              <a:t>Design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44041"/>
            <a:ext cx="8595360" cy="46250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Efficient file sharing with minimal overhead and energy consumption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Lightweight data authentication by attaching data hash in the name</a:t>
            </a:r>
          </a:p>
          <a:p>
            <a:pPr lvl="1"/>
            <a:r>
              <a:rPr lang="en-US" sz="2800" dirty="0" smtClean="0"/>
              <a:t>No need for expensive signature verification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Leverage peer interactions to make the most out of each encounter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Peer and torrent </a:t>
            </a:r>
            <a:r>
              <a:rPr lang="en-US" sz="2800" i="1" dirty="0" smtClean="0"/>
              <a:t>discovery</a:t>
            </a:r>
            <a:br>
              <a:rPr lang="en-US" sz="2800" i="1" dirty="0" smtClean="0"/>
            </a:br>
            <a:endParaRPr lang="en-US" sz="2800" i="1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T</a:t>
            </a:r>
            <a:r>
              <a:rPr lang="en-US" sz="2800" i="1" dirty="0" smtClean="0"/>
              <a:t>orrent</a:t>
            </a:r>
            <a:r>
              <a:rPr lang="en-US" sz="2800" dirty="0" smtClean="0"/>
              <a:t> </a:t>
            </a:r>
            <a:r>
              <a:rPr lang="en-US" sz="2800" i="1" dirty="0" smtClean="0"/>
              <a:t>file</a:t>
            </a:r>
            <a:r>
              <a:rPr lang="en-US" sz="2800" dirty="0" smtClean="0"/>
              <a:t> retrieval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Data </a:t>
            </a:r>
            <a:r>
              <a:rPr lang="en-US" sz="2800" i="1" dirty="0" smtClean="0"/>
              <a:t>advertisement</a:t>
            </a:r>
            <a:r>
              <a:rPr lang="en-US" sz="2800" dirty="0" smtClean="0"/>
              <a:t> exchange: let others know what data a peer has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Data </a:t>
            </a:r>
            <a:r>
              <a:rPr lang="en-US" sz="2800" i="1" dirty="0" smtClean="0"/>
              <a:t>fetching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and torrent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Discover neighboring peers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Discover what torrents </a:t>
            </a:r>
            <a:r>
              <a:rPr lang="en-US" sz="2800" dirty="0"/>
              <a:t>neighboring </a:t>
            </a:r>
            <a:r>
              <a:rPr lang="en-US" sz="2800" dirty="0" smtClean="0"/>
              <a:t>peers have data for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i="1" dirty="0" smtClean="0"/>
              <a:t>Ideal</a:t>
            </a:r>
            <a:r>
              <a:rPr lang="en-US" sz="2800" dirty="0" smtClean="0"/>
              <a:t>: leverage existing 802.11 (ad-hoc mode) beacons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i="1" dirty="0" smtClean="0"/>
              <a:t>In practice</a:t>
            </a:r>
            <a:r>
              <a:rPr lang="en-US" sz="2800" dirty="0" smtClean="0"/>
              <a:t>: application-layer beaconing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Torrent-File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50F437-B453-1846-9881-F55128A1CA6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818" y="1691322"/>
            <a:ext cx="5222814" cy="5019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92" y="1893815"/>
            <a:ext cx="57774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Name</a:t>
            </a:r>
            <a:r>
              <a:rPr lang="en-US" sz="2800" dirty="0"/>
              <a:t>: &lt;torrent-name&gt;/torrent-file/&lt;hash-of-torrent-file&gt;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" y="276604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Contains names for the data of each file in </a:t>
            </a:r>
            <a:r>
              <a:rPr lang="en-US" sz="2800"/>
              <a:t>the </a:t>
            </a:r>
            <a:r>
              <a:rPr lang="en-US" sz="2800" smtClean="0"/>
              <a:t>torrent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2192" y="3697906"/>
            <a:ext cx="50786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Signed by the original data </a:t>
            </a:r>
            <a:br>
              <a:rPr lang="en-US" sz="2800" dirty="0"/>
            </a:br>
            <a:r>
              <a:rPr lang="en-US" sz="2800" dirty="0" smtClean="0"/>
              <a:t>producer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" y="463191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Verify signature based on pre-existing trust rules and anchors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82" y="5625862"/>
            <a:ext cx="5776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Verify data integrity through the hash in </a:t>
            </a:r>
            <a:r>
              <a:rPr lang="en-US" sz="2800" dirty="0" smtClean="0"/>
              <a:t>the name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229600" y="365760"/>
            <a:ext cx="15240" cy="1528055"/>
          </a:xfrm>
          <a:prstGeom prst="straightConnector1">
            <a:avLst/>
          </a:prstGeom>
          <a:ln w="136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53456" y="1847505"/>
            <a:ext cx="2097446" cy="1183648"/>
          </a:xfrm>
          <a:prstGeom prst="straightConnector1">
            <a:avLst/>
          </a:prstGeom>
          <a:ln w="136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53456" y="3333161"/>
            <a:ext cx="2097446" cy="1183648"/>
          </a:xfrm>
          <a:prstGeom prst="straightConnector1">
            <a:avLst/>
          </a:prstGeom>
          <a:ln w="136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58512" y="4522578"/>
            <a:ext cx="2097446" cy="1183648"/>
          </a:xfrm>
          <a:prstGeom prst="straightConnector1">
            <a:avLst/>
          </a:prstGeom>
          <a:ln w="136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04733" y="5168909"/>
            <a:ext cx="2097446" cy="1183648"/>
          </a:xfrm>
          <a:prstGeom prst="straightConnector1">
            <a:avLst/>
          </a:prstGeom>
          <a:ln w="136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122773" y="2777488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100480" y="2979981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22773" y="3387851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22773" y="4123839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30960" y="4310453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30960" y="4733401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30960" y="5484846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130960" y="5694987"/>
            <a:ext cx="1198870" cy="296862"/>
          </a:xfrm>
          <a:prstGeom prst="ellipse">
            <a:avLst/>
          </a:prstGeom>
          <a:solidFill>
            <a:schemeClr val="bg1">
              <a:alpha val="0"/>
            </a:schemeClr>
          </a:solidFill>
          <a:ln w="64769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770</Words>
  <Application>Microsoft Macintosh PowerPoint</Application>
  <PresentationFormat>Widescreen</PresentationFormat>
  <Paragraphs>179</Paragraphs>
  <Slides>19</Slides>
  <Notes>11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 2</vt:lpstr>
      <vt:lpstr>Arial</vt:lpstr>
      <vt:lpstr>View</vt:lpstr>
      <vt:lpstr>MANET P2P file sharing over NDN</vt:lpstr>
      <vt:lpstr>Problem Statement</vt:lpstr>
      <vt:lpstr>P2P file sharing over the Internet</vt:lpstr>
      <vt:lpstr>MANET P2P file sharing</vt:lpstr>
      <vt:lpstr>What NDN has to offer to P2P file sharing in MANET?</vt:lpstr>
      <vt:lpstr>Design Objectives</vt:lpstr>
      <vt:lpstr>Design Overview</vt:lpstr>
      <vt:lpstr>Peer and torrent discovery</vt:lpstr>
      <vt:lpstr>Torrent-File</vt:lpstr>
      <vt:lpstr>Data Advertisements</vt:lpstr>
      <vt:lpstr>Data Fetching</vt:lpstr>
      <vt:lpstr>Progress so far</vt:lpstr>
      <vt:lpstr>How to learn more</vt:lpstr>
      <vt:lpstr>Data Authentication</vt:lpstr>
      <vt:lpstr>Use case #1</vt:lpstr>
      <vt:lpstr>Design Overview</vt:lpstr>
      <vt:lpstr>Discovery &amp; Torrent-File Exchange</vt:lpstr>
      <vt:lpstr>Prioritized Data Advertisements</vt:lpstr>
      <vt:lpstr>Use case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Data-Centric Disaster Recovery with Peer-to-Peer Interactions</dc:title>
  <dc:creator>Microsoft Office User</dc:creator>
  <cp:lastModifiedBy>Microsoft Office User</cp:lastModifiedBy>
  <cp:revision>251</cp:revision>
  <dcterms:created xsi:type="dcterms:W3CDTF">2018-09-05T02:24:35Z</dcterms:created>
  <dcterms:modified xsi:type="dcterms:W3CDTF">2018-09-20T13:18:07Z</dcterms:modified>
</cp:coreProperties>
</file>